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57" r:id="rId2"/>
  </p:sldMasterIdLst>
  <p:notesMasterIdLst>
    <p:notesMasterId r:id="rId11"/>
  </p:notesMasterIdLst>
  <p:handoutMasterIdLst>
    <p:handoutMasterId r:id="rId12"/>
  </p:handoutMasterIdLst>
  <p:sldIdLst>
    <p:sldId id="567" r:id="rId3"/>
    <p:sldId id="270" r:id="rId4"/>
    <p:sldId id="700" r:id="rId5"/>
    <p:sldId id="701" r:id="rId6"/>
    <p:sldId id="718" r:id="rId7"/>
    <p:sldId id="719" r:id="rId8"/>
    <p:sldId id="720" r:id="rId9"/>
    <p:sldId id="721" r:id="rId10"/>
  </p:sldIdLst>
  <p:sldSz cx="12192000" cy="6858000"/>
  <p:notesSz cx="6858000" cy="9947275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4">
          <p15:clr>
            <a:srgbClr val="A4A3A4"/>
          </p15:clr>
        </p15:guide>
        <p15:guide id="2" pos="3816">
          <p15:clr>
            <a:srgbClr val="A4A3A4"/>
          </p15:clr>
        </p15:guide>
        <p15:guide id="3" pos="325">
          <p15:clr>
            <a:srgbClr val="A4A3A4"/>
          </p15:clr>
        </p15:guide>
        <p15:guide id="4" pos="7392">
          <p15:clr>
            <a:srgbClr val="A4A3A4"/>
          </p15:clr>
        </p15:guide>
        <p15:guide id="5" orient="horz" pos="520">
          <p15:clr>
            <a:srgbClr val="A4A3A4"/>
          </p15:clr>
        </p15:guide>
        <p15:guide id="6" orient="horz" pos="627">
          <p15:clr>
            <a:srgbClr val="A4A3A4"/>
          </p15:clr>
        </p15:guide>
        <p15:guide id="7" orient="horz" pos="4070">
          <p15:clr>
            <a:srgbClr val="A4A3A4"/>
          </p15:clr>
        </p15:guide>
        <p15:guide id="8" orient="horz" pos="399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6DD5"/>
    <a:srgbClr val="A81622"/>
    <a:srgbClr val="DF6B2C"/>
    <a:srgbClr val="072677"/>
    <a:srgbClr val="409CC4"/>
    <a:srgbClr val="1E387B"/>
    <a:srgbClr val="204D8B"/>
    <a:srgbClr val="DDDFDC"/>
    <a:srgbClr val="194180"/>
    <a:srgbClr val="419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63" autoAdjust="0"/>
    <p:restoredTop sz="93939" autoAdjust="0"/>
  </p:normalViewPr>
  <p:slideViewPr>
    <p:cSldViewPr snapToGrid="0">
      <p:cViewPr varScale="1">
        <p:scale>
          <a:sx n="113" d="100"/>
          <a:sy n="113" d="100"/>
        </p:scale>
        <p:origin x="126" y="264"/>
      </p:cViewPr>
      <p:guideLst>
        <p:guide orient="horz" pos="2274"/>
        <p:guide pos="3816"/>
        <p:guide pos="325"/>
        <p:guide pos="7392"/>
        <p:guide orient="horz" pos="520"/>
        <p:guide orient="horz" pos="627"/>
        <p:guide orient="horz" pos="4070"/>
        <p:guide orient="horz" pos="39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97C47D-D445-44E8-95C5-C8D5493AA36D}" type="doc">
      <dgm:prSet loTypeId="urn:microsoft.com/office/officeart/2008/layout/PictureStrips" loCatId="list" qsTypeId="urn:microsoft.com/office/officeart/2005/8/quickstyle/simple1#2" qsCatId="simple" csTypeId="urn:microsoft.com/office/officeart/2005/8/colors/accent1_2#2" csCatId="accent1" phldr="1"/>
      <dgm:spPr/>
      <dgm:t>
        <a:bodyPr/>
        <a:lstStyle/>
        <a:p>
          <a:endParaRPr lang="zh-CN" altLang="en-US"/>
        </a:p>
      </dgm:t>
    </dgm:pt>
    <dgm:pt modelId="{E56DFD88-22B5-4927-954F-9C7B7F9D5643}">
      <dgm:prSet phldrT="[文本]" custT="1"/>
      <dgm:spPr>
        <a:ln w="28575">
          <a:solidFill>
            <a:schemeClr val="accent5">
              <a:lumMod val="75000"/>
            </a:schemeClr>
          </a:solidFill>
        </a:ln>
      </dgm:spPr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可先投递不想去的中小公司</a:t>
          </a: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，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理由：积累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面试经验</a:t>
          </a:r>
          <a:endParaRPr lang="zh-CN" altLang="en-US" sz="1800" b="1" kern="1200" spc="-20" dirty="0">
            <a:solidFill>
              <a:srgbClr val="FF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</dgm:t>
    </dgm:pt>
    <dgm:pt modelId="{9EC86D44-7894-4558-BBCA-8FE3844E451C}" type="parTrans" cxnId="{9CCEB113-FBFE-448B-AB14-478E8AAF94C8}">
      <dgm:prSet/>
      <dgm:spPr/>
      <dgm:t>
        <a:bodyPr/>
        <a:lstStyle/>
        <a:p>
          <a:endParaRPr lang="zh-CN" altLang="en-US" sz="1400"/>
        </a:p>
      </dgm:t>
    </dgm:pt>
    <dgm:pt modelId="{6F65F265-1DA7-402D-9C0F-D499F84BDDF6}" type="sibTrans" cxnId="{9CCEB113-FBFE-448B-AB14-478E8AAF94C8}">
      <dgm:prSet/>
      <dgm:spPr/>
      <dgm:t>
        <a:bodyPr/>
        <a:lstStyle/>
        <a:p>
          <a:endParaRPr lang="zh-CN" altLang="en-US" sz="1400"/>
        </a:p>
      </dgm:t>
    </dgm:pt>
    <dgm:pt modelId="{7885C963-6200-4AD3-8E29-81D9961BAC0E}">
      <dgm:prSet phldrT="[文本]" custT="1"/>
      <dgm:spPr>
        <a:ln w="28575">
          <a:solidFill>
            <a:schemeClr val="accent5">
              <a:lumMod val="75000"/>
            </a:schemeClr>
          </a:solidFill>
        </a:ln>
      </dgm:spPr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条件允许的情况下，尽可能的去大厂实习</a:t>
          </a:r>
          <a:endParaRPr lang="en-US" altLang="zh-CN" sz="1800" b="1" kern="1200" spc="-20" dirty="0" smtClean="0">
            <a:solidFill>
              <a:srgbClr val="00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理由：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转正率高、实习经历</a:t>
          </a:r>
          <a:endParaRPr lang="zh-CN" altLang="en-US" sz="1800" b="1" kern="1200" spc="-20" dirty="0">
            <a:solidFill>
              <a:srgbClr val="FF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</dgm:t>
    </dgm:pt>
    <dgm:pt modelId="{54A179A0-E2F9-4182-8703-546CBDAA58F1}" type="parTrans" cxnId="{F0B8F762-FB1E-4A49-8569-81E3A5D655EF}">
      <dgm:prSet/>
      <dgm:spPr/>
      <dgm:t>
        <a:bodyPr/>
        <a:lstStyle/>
        <a:p>
          <a:endParaRPr lang="zh-CN" altLang="en-US" sz="1400"/>
        </a:p>
      </dgm:t>
    </dgm:pt>
    <dgm:pt modelId="{103DC480-62B1-47D5-A889-A84968C1550F}" type="sibTrans" cxnId="{F0B8F762-FB1E-4A49-8569-81E3A5D655EF}">
      <dgm:prSet/>
      <dgm:spPr/>
      <dgm:t>
        <a:bodyPr/>
        <a:lstStyle/>
        <a:p>
          <a:endParaRPr lang="zh-CN" altLang="en-US" sz="1400"/>
        </a:p>
      </dgm:t>
    </dgm:pt>
    <dgm:pt modelId="{C8314627-9398-415E-A846-889AE5892104}">
      <dgm:prSet phldrT="[文本]" custT="1"/>
      <dgm:spPr>
        <a:ln w="28575"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zh-CN" altLang="en-US" sz="1800" b="1" spc="-20" dirty="0" smtClean="0">
              <a:solidFill>
                <a:schemeClr val="tx1"/>
              </a:solidFill>
              <a:effectLst/>
              <a:latin typeface="+mn-ea"/>
              <a:ea typeface="+mn-ea"/>
              <a:cs typeface="Times New Roman" panose="02020603050405020304" pitchFamily="18" charset="0"/>
            </a:rPr>
            <a:t>尽量早投递</a:t>
          </a:r>
          <a:endParaRPr lang="en-US" altLang="zh-CN" sz="1800" b="1" spc="-20" dirty="0" smtClean="0">
            <a:solidFill>
              <a:schemeClr val="tx1"/>
            </a:solidFill>
            <a:effectLst/>
            <a:latin typeface="+mn-ea"/>
            <a:ea typeface="+mn-ea"/>
            <a:cs typeface="Times New Roman" panose="02020603050405020304" pitchFamily="18" charset="0"/>
          </a:endParaRPr>
        </a:p>
        <a:p>
          <a:r>
            <a:rPr lang="zh-CN" altLang="en-US" sz="1800" b="1" spc="-20" dirty="0" smtClean="0">
              <a:solidFill>
                <a:srgbClr val="FF0000"/>
              </a:solidFill>
              <a:effectLst/>
              <a:latin typeface="+mn-ea"/>
              <a:ea typeface="+mn-ea"/>
              <a:cs typeface="Times New Roman" panose="02020603050405020304" pitchFamily="18" charset="0"/>
            </a:rPr>
            <a:t>理由：防止通过面试但坑位不足</a:t>
          </a:r>
          <a:endParaRPr lang="zh-CN" altLang="en-US" sz="1800" b="1" dirty="0">
            <a:solidFill>
              <a:srgbClr val="FF0000"/>
            </a:solidFill>
            <a:latin typeface="+mn-ea"/>
            <a:ea typeface="+mn-ea"/>
          </a:endParaRPr>
        </a:p>
      </dgm:t>
    </dgm:pt>
    <dgm:pt modelId="{B6595F96-C23F-42DE-9669-6530AB247FF3}" type="sibTrans" cxnId="{4D0DC3C0-1F00-45B9-B48F-BC65C0AA7118}">
      <dgm:prSet/>
      <dgm:spPr/>
      <dgm:t>
        <a:bodyPr/>
        <a:lstStyle/>
        <a:p>
          <a:endParaRPr lang="zh-CN" altLang="en-US" sz="1400"/>
        </a:p>
      </dgm:t>
    </dgm:pt>
    <dgm:pt modelId="{046D627B-CFBD-4B24-AAA6-4A051670AE12}" type="parTrans" cxnId="{4D0DC3C0-1F00-45B9-B48F-BC65C0AA7118}">
      <dgm:prSet/>
      <dgm:spPr/>
      <dgm:t>
        <a:bodyPr/>
        <a:lstStyle/>
        <a:p>
          <a:endParaRPr lang="zh-CN" altLang="en-US" sz="1400"/>
        </a:p>
      </dgm:t>
    </dgm:pt>
    <dgm:pt modelId="{55DD674F-715A-4282-ACB1-105A779161DB}" type="pres">
      <dgm:prSet presAssocID="{2097C47D-D445-44E8-95C5-C8D5493AA36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09263B4-A837-45F0-8911-7E70D09EE2A4}" type="pres">
      <dgm:prSet presAssocID="{C8314627-9398-415E-A846-889AE5892104}" presName="composite" presStyleCnt="0"/>
      <dgm:spPr/>
    </dgm:pt>
    <dgm:pt modelId="{81108416-BD0C-44D5-AA91-59B73DC8BB05}" type="pres">
      <dgm:prSet presAssocID="{C8314627-9398-415E-A846-889AE5892104}" presName="rect1" presStyleLbl="trAlignAcc1" presStyleIdx="0" presStyleCnt="3" custLinFactNeighborX="89977" custLinFactNeighborY="5592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8479D7-E222-45CC-B177-512DC0B81C8C}" type="pres">
      <dgm:prSet presAssocID="{C8314627-9398-415E-A846-889AE5892104}" presName="rect2" presStyleLbl="fgImgPlace1" presStyleIdx="0" presStyleCnt="3" custLinFactX="200000" custLinFactNeighborX="214400" custLinFactNeighborY="57626"/>
      <dgm:spPr>
        <a:solidFill>
          <a:schemeClr val="accent5">
            <a:lumMod val="75000"/>
          </a:schemeClr>
        </a:solidFill>
      </dgm:spPr>
    </dgm:pt>
    <dgm:pt modelId="{CBACE524-271B-4AF0-82E7-FCFECE834717}" type="pres">
      <dgm:prSet presAssocID="{B6595F96-C23F-42DE-9669-6530AB247FF3}" presName="sibTrans" presStyleCnt="0"/>
      <dgm:spPr/>
    </dgm:pt>
    <dgm:pt modelId="{C42276EE-FF8A-44DB-9233-026F44DA8ED3}" type="pres">
      <dgm:prSet presAssocID="{7885C963-6200-4AD3-8E29-81D9961BAC0E}" presName="composite" presStyleCnt="0"/>
      <dgm:spPr/>
    </dgm:pt>
    <dgm:pt modelId="{3479F803-04C2-4699-BE51-AACC8216A5E9}" type="pres">
      <dgm:prSet presAssocID="{7885C963-6200-4AD3-8E29-81D9961BAC0E}" presName="rect1" presStyleLbl="trAlignAcc1" presStyleIdx="1" presStyleCnt="3" custLinFactNeighborX="-19524" custLinFactNeighborY="-6590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61F2E51-A234-4805-ADA9-A81A66AEE006}" type="pres">
      <dgm:prSet presAssocID="{7885C963-6200-4AD3-8E29-81D9961BAC0E}" presName="rect2" presStyleLbl="fgImgPlace1" presStyleIdx="1" presStyleCnt="3" custLinFactNeighborX="-86163" custLinFactNeighborY="-83778"/>
      <dgm:spPr>
        <a:solidFill>
          <a:schemeClr val="accent5">
            <a:lumMod val="75000"/>
          </a:schemeClr>
        </a:solidFill>
      </dgm:spPr>
    </dgm:pt>
    <dgm:pt modelId="{A888B331-BECA-4AE9-B67B-815EDA30A3A2}" type="pres">
      <dgm:prSet presAssocID="{103DC480-62B1-47D5-A889-A84968C1550F}" presName="sibTrans" presStyleCnt="0"/>
      <dgm:spPr/>
    </dgm:pt>
    <dgm:pt modelId="{4ABB3817-2E0F-4190-A2F5-ECEE20FE98F0}" type="pres">
      <dgm:prSet presAssocID="{E56DFD88-22B5-4927-954F-9C7B7F9D5643}" presName="composite" presStyleCnt="0"/>
      <dgm:spPr/>
    </dgm:pt>
    <dgm:pt modelId="{AD0B95CE-B6A3-41F6-94F5-0F6665B09387}" type="pres">
      <dgm:prSet presAssocID="{E56DFD88-22B5-4927-954F-9C7B7F9D5643}" presName="rect1" presStyleLbl="trAlignAcc1" presStyleIdx="2" presStyleCnt="3" custLinFactNeighborX="34517" custLinFactNeighborY="4744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4D95C71-EF9C-470E-8277-06D8870C9312}" type="pres">
      <dgm:prSet presAssocID="{E56DFD88-22B5-4927-954F-9C7B7F9D5643}" presName="rect2" presStyleLbl="fgImgPlace1" presStyleIdx="2" presStyleCnt="3" custLinFactX="65132" custLinFactNeighborX="100000" custLinFactNeighborY="50505"/>
      <dgm:spPr>
        <a:solidFill>
          <a:schemeClr val="accent5">
            <a:lumMod val="75000"/>
          </a:schemeClr>
        </a:solidFill>
      </dgm:spPr>
    </dgm:pt>
  </dgm:ptLst>
  <dgm:cxnLst>
    <dgm:cxn modelId="{F3F95EED-12E5-426E-8F94-611870F26DAF}" type="presOf" srcId="{C8314627-9398-415E-A846-889AE5892104}" destId="{81108416-BD0C-44D5-AA91-59B73DC8BB05}" srcOrd="0" destOrd="0" presId="urn:microsoft.com/office/officeart/2008/layout/PictureStrips"/>
    <dgm:cxn modelId="{F0B8F762-FB1E-4A49-8569-81E3A5D655EF}" srcId="{2097C47D-D445-44E8-95C5-C8D5493AA36D}" destId="{7885C963-6200-4AD3-8E29-81D9961BAC0E}" srcOrd="1" destOrd="0" parTransId="{54A179A0-E2F9-4182-8703-546CBDAA58F1}" sibTransId="{103DC480-62B1-47D5-A889-A84968C1550F}"/>
    <dgm:cxn modelId="{4D0DC3C0-1F00-45B9-B48F-BC65C0AA7118}" srcId="{2097C47D-D445-44E8-95C5-C8D5493AA36D}" destId="{C8314627-9398-415E-A846-889AE5892104}" srcOrd="0" destOrd="0" parTransId="{046D627B-CFBD-4B24-AAA6-4A051670AE12}" sibTransId="{B6595F96-C23F-42DE-9669-6530AB247FF3}"/>
    <dgm:cxn modelId="{9CCEB113-FBFE-448B-AB14-478E8AAF94C8}" srcId="{2097C47D-D445-44E8-95C5-C8D5493AA36D}" destId="{E56DFD88-22B5-4927-954F-9C7B7F9D5643}" srcOrd="2" destOrd="0" parTransId="{9EC86D44-7894-4558-BBCA-8FE3844E451C}" sibTransId="{6F65F265-1DA7-402D-9C0F-D499F84BDDF6}"/>
    <dgm:cxn modelId="{EE0DC8AC-FE54-477B-8363-BFECDAD7A596}" type="presOf" srcId="{E56DFD88-22B5-4927-954F-9C7B7F9D5643}" destId="{AD0B95CE-B6A3-41F6-94F5-0F6665B09387}" srcOrd="0" destOrd="0" presId="urn:microsoft.com/office/officeart/2008/layout/PictureStrips"/>
    <dgm:cxn modelId="{9E569962-3897-4971-9710-33EC1926A8E5}" type="presOf" srcId="{7885C963-6200-4AD3-8E29-81D9961BAC0E}" destId="{3479F803-04C2-4699-BE51-AACC8216A5E9}" srcOrd="0" destOrd="0" presId="urn:microsoft.com/office/officeart/2008/layout/PictureStrips"/>
    <dgm:cxn modelId="{A79A4198-5969-473B-8A5C-4C113DC6BA94}" type="presOf" srcId="{2097C47D-D445-44E8-95C5-C8D5493AA36D}" destId="{55DD674F-715A-4282-ACB1-105A779161DB}" srcOrd="0" destOrd="0" presId="urn:microsoft.com/office/officeart/2008/layout/PictureStrips"/>
    <dgm:cxn modelId="{40858386-65D8-45A2-B874-9667C584F1E6}" type="presParOf" srcId="{55DD674F-715A-4282-ACB1-105A779161DB}" destId="{A09263B4-A837-45F0-8911-7E70D09EE2A4}" srcOrd="0" destOrd="0" presId="urn:microsoft.com/office/officeart/2008/layout/PictureStrips"/>
    <dgm:cxn modelId="{550A39B0-CDA3-4CC4-8732-DD49DDFE8077}" type="presParOf" srcId="{A09263B4-A837-45F0-8911-7E70D09EE2A4}" destId="{81108416-BD0C-44D5-AA91-59B73DC8BB05}" srcOrd="0" destOrd="0" presId="urn:microsoft.com/office/officeart/2008/layout/PictureStrips"/>
    <dgm:cxn modelId="{025E1A82-3CD9-4139-A6F6-1B9B679C6F3B}" type="presParOf" srcId="{A09263B4-A837-45F0-8911-7E70D09EE2A4}" destId="{EB8479D7-E222-45CC-B177-512DC0B81C8C}" srcOrd="1" destOrd="0" presId="urn:microsoft.com/office/officeart/2008/layout/PictureStrips"/>
    <dgm:cxn modelId="{81DD1C6F-385A-4945-940A-AF8708DB6C50}" type="presParOf" srcId="{55DD674F-715A-4282-ACB1-105A779161DB}" destId="{CBACE524-271B-4AF0-82E7-FCFECE834717}" srcOrd="1" destOrd="0" presId="urn:microsoft.com/office/officeart/2008/layout/PictureStrips"/>
    <dgm:cxn modelId="{76916225-DF7A-481E-BDB1-48423C50D735}" type="presParOf" srcId="{55DD674F-715A-4282-ACB1-105A779161DB}" destId="{C42276EE-FF8A-44DB-9233-026F44DA8ED3}" srcOrd="2" destOrd="0" presId="urn:microsoft.com/office/officeart/2008/layout/PictureStrips"/>
    <dgm:cxn modelId="{120FBB05-42F8-4B49-AE19-DC4E87C8FA87}" type="presParOf" srcId="{C42276EE-FF8A-44DB-9233-026F44DA8ED3}" destId="{3479F803-04C2-4699-BE51-AACC8216A5E9}" srcOrd="0" destOrd="0" presId="urn:microsoft.com/office/officeart/2008/layout/PictureStrips"/>
    <dgm:cxn modelId="{14DE6CCB-F2FD-4643-95A7-4331C1DAE671}" type="presParOf" srcId="{C42276EE-FF8A-44DB-9233-026F44DA8ED3}" destId="{161F2E51-A234-4805-ADA9-A81A66AEE006}" srcOrd="1" destOrd="0" presId="urn:microsoft.com/office/officeart/2008/layout/PictureStrips"/>
    <dgm:cxn modelId="{3ACBA371-FF1F-47E9-89B1-EE8D94770984}" type="presParOf" srcId="{55DD674F-715A-4282-ACB1-105A779161DB}" destId="{A888B331-BECA-4AE9-B67B-815EDA30A3A2}" srcOrd="3" destOrd="0" presId="urn:microsoft.com/office/officeart/2008/layout/PictureStrips"/>
    <dgm:cxn modelId="{EAB75850-D1CB-4F5C-9BC1-E52FDC3E5161}" type="presParOf" srcId="{55DD674F-715A-4282-ACB1-105A779161DB}" destId="{4ABB3817-2E0F-4190-A2F5-ECEE20FE98F0}" srcOrd="4" destOrd="0" presId="urn:microsoft.com/office/officeart/2008/layout/PictureStrips"/>
    <dgm:cxn modelId="{DFC947E8-8873-4664-9088-6EB403918CE4}" type="presParOf" srcId="{4ABB3817-2E0F-4190-A2F5-ECEE20FE98F0}" destId="{AD0B95CE-B6A3-41F6-94F5-0F6665B09387}" srcOrd="0" destOrd="0" presId="urn:microsoft.com/office/officeart/2008/layout/PictureStrips"/>
    <dgm:cxn modelId="{47F96806-8B42-4FD8-A88D-DA596A1D75EC}" type="presParOf" srcId="{4ABB3817-2E0F-4190-A2F5-ECEE20FE98F0}" destId="{04D95C71-EF9C-470E-8277-06D8870C9312}" srcOrd="1" destOrd="0" presId="urn:microsoft.com/office/officeart/2008/layout/PictureStrips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108416-BD0C-44D5-AA91-59B73DC8BB05}">
      <dsp:nvSpPr>
        <dsp:cNvPr id="0" name=""/>
        <dsp:cNvSpPr/>
      </dsp:nvSpPr>
      <dsp:spPr bwMode="white">
        <a:xfrm>
          <a:off x="3681878" y="1537982"/>
          <a:ext cx="3909321" cy="122166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7473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pc="-20" dirty="0" smtClean="0">
              <a:solidFill>
                <a:schemeClr val="tx1"/>
              </a:solidFill>
              <a:effectLst/>
              <a:latin typeface="+mn-ea"/>
              <a:ea typeface="+mn-ea"/>
              <a:cs typeface="Times New Roman" panose="02020603050405020304" pitchFamily="18" charset="0"/>
            </a:rPr>
            <a:t>尽量早投递</a:t>
          </a:r>
          <a:endParaRPr lang="en-US" altLang="zh-CN" sz="1800" b="1" kern="1200" spc="-20" dirty="0" smtClean="0">
            <a:solidFill>
              <a:schemeClr val="tx1"/>
            </a:solidFill>
            <a:effectLst/>
            <a:latin typeface="+mn-ea"/>
            <a:ea typeface="+mn-ea"/>
            <a:cs typeface="Times New Roman" panose="02020603050405020304" pitchFamily="18" charset="0"/>
          </a:endParaRP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+mn-ea"/>
              <a:ea typeface="+mn-ea"/>
              <a:cs typeface="Times New Roman" panose="02020603050405020304" pitchFamily="18" charset="0"/>
            </a:rPr>
            <a:t>理由：防止通过面试但坑位不足</a:t>
          </a:r>
          <a:endParaRPr lang="zh-CN" altLang="en-US" sz="1800" b="1" kern="1200" dirty="0">
            <a:solidFill>
              <a:srgbClr val="FF0000"/>
            </a:solidFill>
            <a:latin typeface="+mn-ea"/>
            <a:ea typeface="+mn-ea"/>
          </a:endParaRPr>
        </a:p>
      </dsp:txBody>
      <dsp:txXfrm>
        <a:off x="3681878" y="1537982"/>
        <a:ext cx="3909321" cy="1221663"/>
      </dsp:txXfrm>
    </dsp:sp>
    <dsp:sp modelId="{EB8479D7-E222-45CC-B177-512DC0B81C8C}">
      <dsp:nvSpPr>
        <dsp:cNvPr id="0" name=""/>
        <dsp:cNvSpPr/>
      </dsp:nvSpPr>
      <dsp:spPr>
        <a:xfrm>
          <a:off x="3545299" y="1417463"/>
          <a:ext cx="855164" cy="1282746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79F803-04C2-4699-BE51-AACC8216A5E9}">
      <dsp:nvSpPr>
        <dsp:cNvPr id="0" name=""/>
        <dsp:cNvSpPr/>
      </dsp:nvSpPr>
      <dsp:spPr bwMode="white">
        <a:xfrm>
          <a:off x="3682522" y="49642"/>
          <a:ext cx="3909321" cy="122166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7473" tIns="68580" rIns="68580" bIns="6858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条件允许的情况下，尽可能的去大厂实习</a:t>
          </a:r>
          <a:endParaRPr lang="en-US" altLang="zh-CN" sz="1800" b="1" kern="1200" spc="-20" dirty="0" smtClean="0">
            <a:solidFill>
              <a:srgbClr val="00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理由：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转正率高、实习经历</a:t>
          </a:r>
          <a:endParaRPr lang="zh-CN" altLang="en-US" sz="1800" b="1" kern="1200" spc="-20" dirty="0">
            <a:solidFill>
              <a:srgbClr val="FF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</dsp:txBody>
      <dsp:txXfrm>
        <a:off x="3682522" y="49642"/>
        <a:ext cx="3909321" cy="1221663"/>
      </dsp:txXfrm>
    </dsp:sp>
    <dsp:sp modelId="{161F2E51-A234-4805-ADA9-A81A66AEE006}">
      <dsp:nvSpPr>
        <dsp:cNvPr id="0" name=""/>
        <dsp:cNvSpPr/>
      </dsp:nvSpPr>
      <dsp:spPr>
        <a:xfrm>
          <a:off x="3546055" y="0"/>
          <a:ext cx="855164" cy="1282746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0B95CE-B6A3-41F6-94F5-0F6665B09387}">
      <dsp:nvSpPr>
        <dsp:cNvPr id="0" name=""/>
        <dsp:cNvSpPr/>
      </dsp:nvSpPr>
      <dsp:spPr bwMode="white">
        <a:xfrm>
          <a:off x="3654463" y="2972262"/>
          <a:ext cx="3909321" cy="122166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5">
              <a:lumMod val="7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7473" tIns="68580" rIns="68580" bIns="6858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可先投递不想去的中小公司</a:t>
          </a:r>
          <a:r>
            <a:rPr lang="zh-CN" altLang="en-US" sz="1800" b="1" kern="1200" spc="-20" dirty="0" smtClean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，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理由：积累</a:t>
          </a:r>
          <a:r>
            <a:rPr lang="zh-CN" altLang="en-US" sz="1800" b="1" kern="1200" spc="-20" dirty="0" smtClean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面试经验</a:t>
          </a:r>
          <a:endParaRPr lang="zh-CN" altLang="en-US" sz="1800" b="1" kern="1200" spc="-20" dirty="0">
            <a:solidFill>
              <a:srgbClr val="FF000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  <a:cs typeface="Times New Roman" panose="02020603050405020304" pitchFamily="18" charset="0"/>
          </a:endParaRPr>
        </a:p>
      </dsp:txBody>
      <dsp:txXfrm>
        <a:off x="3654463" y="2972262"/>
        <a:ext cx="3909321" cy="1221663"/>
      </dsp:txXfrm>
    </dsp:sp>
    <dsp:sp modelId="{04D95C71-EF9C-470E-8277-06D8870C9312}">
      <dsp:nvSpPr>
        <dsp:cNvPr id="0" name=""/>
        <dsp:cNvSpPr/>
      </dsp:nvSpPr>
      <dsp:spPr>
        <a:xfrm>
          <a:off x="3554344" y="2864057"/>
          <a:ext cx="855164" cy="1282746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970ED-DFDA-4B91-8DCA-C8196F84F2C3}" type="datetimeFigureOut">
              <a:rPr lang="zh-CN" altLang="en-US" smtClean="0"/>
              <a:t>2022/5/15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4C9C3-3A2B-4590-A783-342717F3F0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fld id="{6F8FC392-B8CE-49BD-B158-3B2BEDBF5B3A}" type="datetimeFigureOut">
              <a:rPr lang="zh-CN" altLang="en-US" smtClean="0"/>
              <a:t>2022/5/15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125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fld id="{942D773E-FF08-47A8-931A-438676AAC815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融合创新，聚焦气象 南京信息工程大学人工智能产业学院答辩 汇报人：李北群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2D773E-FF08-47A8-931A-438676AAC81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2D773E-FF08-47A8-931A-438676AAC81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799"/>
          </a:xfrm>
        </p:spPr>
        <p:txBody>
          <a:bodyPr>
            <a:normAutofit/>
          </a:bodyPr>
          <a:lstStyle>
            <a:lvl1pPr>
              <a:defRPr sz="2800" b="1" u="sng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平行四边形 5"/>
          <p:cNvSpPr/>
          <p:nvPr userDrawn="1"/>
        </p:nvSpPr>
        <p:spPr>
          <a:xfrm>
            <a:off x="304800" y="1004572"/>
            <a:ext cx="11582400" cy="234949"/>
          </a:xfrm>
          <a:prstGeom prst="parallelogram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23" y="0"/>
            <a:ext cx="2246978" cy="685800"/>
          </a:xfrm>
          <a:prstGeom prst="rect">
            <a:avLst/>
          </a:prstGeom>
        </p:spPr>
      </p:pic>
      <p:sp>
        <p:nvSpPr>
          <p:cNvPr id="9" name="two-left-arrows_44887"/>
          <p:cNvSpPr>
            <a:spLocks noChangeAspect="1"/>
          </p:cNvSpPr>
          <p:nvPr userDrawn="1"/>
        </p:nvSpPr>
        <p:spPr bwMode="auto">
          <a:xfrm flipH="1">
            <a:off x="304800" y="169075"/>
            <a:ext cx="528120" cy="347649"/>
          </a:xfrm>
          <a:custGeom>
            <a:avLst/>
            <a:gdLst>
              <a:gd name="connsiteX0" fmla="*/ 453146 w 608558"/>
              <a:gd name="connsiteY0" fmla="*/ 0 h 400600"/>
              <a:gd name="connsiteX1" fmla="*/ 601522 w 608558"/>
              <a:gd name="connsiteY1" fmla="*/ 0 h 400600"/>
              <a:gd name="connsiteX2" fmla="*/ 607511 w 608558"/>
              <a:gd name="connsiteY2" fmla="*/ 9687 h 400600"/>
              <a:gd name="connsiteX3" fmla="*/ 447073 w 608558"/>
              <a:gd name="connsiteY3" fmla="*/ 188761 h 400600"/>
              <a:gd name="connsiteX4" fmla="*/ 447073 w 608558"/>
              <a:gd name="connsiteY4" fmla="*/ 208218 h 400600"/>
              <a:gd name="connsiteX5" fmla="*/ 607511 w 608558"/>
              <a:gd name="connsiteY5" fmla="*/ 390914 h 400600"/>
              <a:gd name="connsiteX6" fmla="*/ 601522 w 608558"/>
              <a:gd name="connsiteY6" fmla="*/ 400600 h 400600"/>
              <a:gd name="connsiteX7" fmla="*/ 453146 w 608558"/>
              <a:gd name="connsiteY7" fmla="*/ 400600 h 400600"/>
              <a:gd name="connsiteX8" fmla="*/ 437372 w 608558"/>
              <a:gd name="connsiteY8" fmla="*/ 390914 h 400600"/>
              <a:gd name="connsiteX9" fmla="*/ 277018 w 608558"/>
              <a:gd name="connsiteY9" fmla="*/ 208218 h 400600"/>
              <a:gd name="connsiteX10" fmla="*/ 277018 w 608558"/>
              <a:gd name="connsiteY10" fmla="*/ 188761 h 400600"/>
              <a:gd name="connsiteX11" fmla="*/ 412404 w 608558"/>
              <a:gd name="connsiteY11" fmla="*/ 37651 h 400600"/>
              <a:gd name="connsiteX12" fmla="*/ 453146 w 608558"/>
              <a:gd name="connsiteY12" fmla="*/ 0 h 400600"/>
              <a:gd name="connsiteX13" fmla="*/ 178152 w 608558"/>
              <a:gd name="connsiteY13" fmla="*/ 0 h 400600"/>
              <a:gd name="connsiteX14" fmla="*/ 326528 w 608558"/>
              <a:gd name="connsiteY14" fmla="*/ 0 h 400600"/>
              <a:gd name="connsiteX15" fmla="*/ 332517 w 608558"/>
              <a:gd name="connsiteY15" fmla="*/ 9687 h 400600"/>
              <a:gd name="connsiteX16" fmla="*/ 172163 w 608558"/>
              <a:gd name="connsiteY16" fmla="*/ 188761 h 400600"/>
              <a:gd name="connsiteX17" fmla="*/ 172163 w 608558"/>
              <a:gd name="connsiteY17" fmla="*/ 208218 h 400600"/>
              <a:gd name="connsiteX18" fmla="*/ 332517 w 608558"/>
              <a:gd name="connsiteY18" fmla="*/ 390914 h 400600"/>
              <a:gd name="connsiteX19" fmla="*/ 326528 w 608558"/>
              <a:gd name="connsiteY19" fmla="*/ 400600 h 400600"/>
              <a:gd name="connsiteX20" fmla="*/ 178152 w 608558"/>
              <a:gd name="connsiteY20" fmla="*/ 400600 h 400600"/>
              <a:gd name="connsiteX21" fmla="*/ 162378 w 608558"/>
              <a:gd name="connsiteY21" fmla="*/ 390914 h 400600"/>
              <a:gd name="connsiteX22" fmla="*/ 2024 w 608558"/>
              <a:gd name="connsiteY22" fmla="*/ 208218 h 400600"/>
              <a:gd name="connsiteX23" fmla="*/ 2024 w 608558"/>
              <a:gd name="connsiteY23" fmla="*/ 188761 h 400600"/>
              <a:gd name="connsiteX24" fmla="*/ 153521 w 608558"/>
              <a:gd name="connsiteY24" fmla="*/ 19710 h 400600"/>
              <a:gd name="connsiteX25" fmla="*/ 178152 w 608558"/>
              <a:gd name="connsiteY25" fmla="*/ 0 h 4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8558" h="400600">
                <a:moveTo>
                  <a:pt x="453146" y="0"/>
                </a:moveTo>
                <a:lnTo>
                  <a:pt x="601522" y="0"/>
                </a:lnTo>
                <a:cubicBezTo>
                  <a:pt x="607511" y="0"/>
                  <a:pt x="610210" y="4380"/>
                  <a:pt x="607511" y="9687"/>
                </a:cubicBezTo>
                <a:lnTo>
                  <a:pt x="447073" y="188761"/>
                </a:lnTo>
                <a:cubicBezTo>
                  <a:pt x="444458" y="194151"/>
                  <a:pt x="444458" y="202827"/>
                  <a:pt x="447073" y="208218"/>
                </a:cubicBezTo>
                <a:lnTo>
                  <a:pt x="607511" y="390914"/>
                </a:lnTo>
                <a:cubicBezTo>
                  <a:pt x="610210" y="396304"/>
                  <a:pt x="607511" y="400600"/>
                  <a:pt x="601522" y="400600"/>
                </a:cubicBezTo>
                <a:lnTo>
                  <a:pt x="453146" y="400600"/>
                </a:lnTo>
                <a:cubicBezTo>
                  <a:pt x="447157" y="400600"/>
                  <a:pt x="440071" y="396304"/>
                  <a:pt x="437372" y="390914"/>
                </a:cubicBezTo>
                <a:lnTo>
                  <a:pt x="277018" y="208218"/>
                </a:lnTo>
                <a:cubicBezTo>
                  <a:pt x="274319" y="202827"/>
                  <a:pt x="274319" y="194151"/>
                  <a:pt x="277018" y="188761"/>
                </a:cubicBezTo>
                <a:cubicBezTo>
                  <a:pt x="277862" y="187076"/>
                  <a:pt x="396630" y="55255"/>
                  <a:pt x="412404" y="37651"/>
                </a:cubicBezTo>
                <a:cubicBezTo>
                  <a:pt x="421345" y="27628"/>
                  <a:pt x="439397" y="0"/>
                  <a:pt x="453146" y="0"/>
                </a:cubicBezTo>
                <a:close/>
                <a:moveTo>
                  <a:pt x="178152" y="0"/>
                </a:moveTo>
                <a:lnTo>
                  <a:pt x="326528" y="0"/>
                </a:lnTo>
                <a:cubicBezTo>
                  <a:pt x="332517" y="0"/>
                  <a:pt x="335216" y="4380"/>
                  <a:pt x="332517" y="9687"/>
                </a:cubicBezTo>
                <a:lnTo>
                  <a:pt x="172163" y="188761"/>
                </a:lnTo>
                <a:cubicBezTo>
                  <a:pt x="169464" y="194151"/>
                  <a:pt x="169464" y="202827"/>
                  <a:pt x="172163" y="208218"/>
                </a:cubicBezTo>
                <a:lnTo>
                  <a:pt x="332517" y="390914"/>
                </a:lnTo>
                <a:cubicBezTo>
                  <a:pt x="335216" y="396220"/>
                  <a:pt x="332517" y="400600"/>
                  <a:pt x="326528" y="400600"/>
                </a:cubicBezTo>
                <a:lnTo>
                  <a:pt x="178152" y="400600"/>
                </a:lnTo>
                <a:cubicBezTo>
                  <a:pt x="172163" y="400600"/>
                  <a:pt x="165077" y="396220"/>
                  <a:pt x="162378" y="390914"/>
                </a:cubicBezTo>
                <a:lnTo>
                  <a:pt x="2024" y="208218"/>
                </a:lnTo>
                <a:cubicBezTo>
                  <a:pt x="-675" y="202827"/>
                  <a:pt x="-675" y="194151"/>
                  <a:pt x="2024" y="188761"/>
                </a:cubicBezTo>
                <a:cubicBezTo>
                  <a:pt x="26065" y="161975"/>
                  <a:pt x="144917" y="29565"/>
                  <a:pt x="153521" y="19710"/>
                </a:cubicBezTo>
                <a:cubicBezTo>
                  <a:pt x="159932" y="12214"/>
                  <a:pt x="166849" y="0"/>
                  <a:pt x="178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5799"/>
          </a:xfrm>
        </p:spPr>
        <p:txBody>
          <a:bodyPr>
            <a:normAutofit/>
          </a:bodyPr>
          <a:lstStyle>
            <a:lvl1pPr>
              <a:defRPr sz="2800" b="1" u="sng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23" y="0"/>
            <a:ext cx="2246978" cy="685800"/>
          </a:xfrm>
          <a:prstGeom prst="rect">
            <a:avLst/>
          </a:prstGeom>
        </p:spPr>
      </p:pic>
      <p:sp>
        <p:nvSpPr>
          <p:cNvPr id="9" name="two-left-arrows_44887"/>
          <p:cNvSpPr>
            <a:spLocks noChangeAspect="1"/>
          </p:cNvSpPr>
          <p:nvPr userDrawn="1"/>
        </p:nvSpPr>
        <p:spPr bwMode="auto">
          <a:xfrm flipH="1">
            <a:off x="304800" y="169075"/>
            <a:ext cx="528120" cy="347649"/>
          </a:xfrm>
          <a:custGeom>
            <a:avLst/>
            <a:gdLst>
              <a:gd name="connsiteX0" fmla="*/ 453146 w 608558"/>
              <a:gd name="connsiteY0" fmla="*/ 0 h 400600"/>
              <a:gd name="connsiteX1" fmla="*/ 601522 w 608558"/>
              <a:gd name="connsiteY1" fmla="*/ 0 h 400600"/>
              <a:gd name="connsiteX2" fmla="*/ 607511 w 608558"/>
              <a:gd name="connsiteY2" fmla="*/ 9687 h 400600"/>
              <a:gd name="connsiteX3" fmla="*/ 447073 w 608558"/>
              <a:gd name="connsiteY3" fmla="*/ 188761 h 400600"/>
              <a:gd name="connsiteX4" fmla="*/ 447073 w 608558"/>
              <a:gd name="connsiteY4" fmla="*/ 208218 h 400600"/>
              <a:gd name="connsiteX5" fmla="*/ 607511 w 608558"/>
              <a:gd name="connsiteY5" fmla="*/ 390914 h 400600"/>
              <a:gd name="connsiteX6" fmla="*/ 601522 w 608558"/>
              <a:gd name="connsiteY6" fmla="*/ 400600 h 400600"/>
              <a:gd name="connsiteX7" fmla="*/ 453146 w 608558"/>
              <a:gd name="connsiteY7" fmla="*/ 400600 h 400600"/>
              <a:gd name="connsiteX8" fmla="*/ 437372 w 608558"/>
              <a:gd name="connsiteY8" fmla="*/ 390914 h 400600"/>
              <a:gd name="connsiteX9" fmla="*/ 277018 w 608558"/>
              <a:gd name="connsiteY9" fmla="*/ 208218 h 400600"/>
              <a:gd name="connsiteX10" fmla="*/ 277018 w 608558"/>
              <a:gd name="connsiteY10" fmla="*/ 188761 h 400600"/>
              <a:gd name="connsiteX11" fmla="*/ 412404 w 608558"/>
              <a:gd name="connsiteY11" fmla="*/ 37651 h 400600"/>
              <a:gd name="connsiteX12" fmla="*/ 453146 w 608558"/>
              <a:gd name="connsiteY12" fmla="*/ 0 h 400600"/>
              <a:gd name="connsiteX13" fmla="*/ 178152 w 608558"/>
              <a:gd name="connsiteY13" fmla="*/ 0 h 400600"/>
              <a:gd name="connsiteX14" fmla="*/ 326528 w 608558"/>
              <a:gd name="connsiteY14" fmla="*/ 0 h 400600"/>
              <a:gd name="connsiteX15" fmla="*/ 332517 w 608558"/>
              <a:gd name="connsiteY15" fmla="*/ 9687 h 400600"/>
              <a:gd name="connsiteX16" fmla="*/ 172163 w 608558"/>
              <a:gd name="connsiteY16" fmla="*/ 188761 h 400600"/>
              <a:gd name="connsiteX17" fmla="*/ 172163 w 608558"/>
              <a:gd name="connsiteY17" fmla="*/ 208218 h 400600"/>
              <a:gd name="connsiteX18" fmla="*/ 332517 w 608558"/>
              <a:gd name="connsiteY18" fmla="*/ 390914 h 400600"/>
              <a:gd name="connsiteX19" fmla="*/ 326528 w 608558"/>
              <a:gd name="connsiteY19" fmla="*/ 400600 h 400600"/>
              <a:gd name="connsiteX20" fmla="*/ 178152 w 608558"/>
              <a:gd name="connsiteY20" fmla="*/ 400600 h 400600"/>
              <a:gd name="connsiteX21" fmla="*/ 162378 w 608558"/>
              <a:gd name="connsiteY21" fmla="*/ 390914 h 400600"/>
              <a:gd name="connsiteX22" fmla="*/ 2024 w 608558"/>
              <a:gd name="connsiteY22" fmla="*/ 208218 h 400600"/>
              <a:gd name="connsiteX23" fmla="*/ 2024 w 608558"/>
              <a:gd name="connsiteY23" fmla="*/ 188761 h 400600"/>
              <a:gd name="connsiteX24" fmla="*/ 153521 w 608558"/>
              <a:gd name="connsiteY24" fmla="*/ 19710 h 400600"/>
              <a:gd name="connsiteX25" fmla="*/ 178152 w 608558"/>
              <a:gd name="connsiteY25" fmla="*/ 0 h 4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8558" h="400600">
                <a:moveTo>
                  <a:pt x="453146" y="0"/>
                </a:moveTo>
                <a:lnTo>
                  <a:pt x="601522" y="0"/>
                </a:lnTo>
                <a:cubicBezTo>
                  <a:pt x="607511" y="0"/>
                  <a:pt x="610210" y="4380"/>
                  <a:pt x="607511" y="9687"/>
                </a:cubicBezTo>
                <a:lnTo>
                  <a:pt x="447073" y="188761"/>
                </a:lnTo>
                <a:cubicBezTo>
                  <a:pt x="444458" y="194151"/>
                  <a:pt x="444458" y="202827"/>
                  <a:pt x="447073" y="208218"/>
                </a:cubicBezTo>
                <a:lnTo>
                  <a:pt x="607511" y="390914"/>
                </a:lnTo>
                <a:cubicBezTo>
                  <a:pt x="610210" y="396304"/>
                  <a:pt x="607511" y="400600"/>
                  <a:pt x="601522" y="400600"/>
                </a:cubicBezTo>
                <a:lnTo>
                  <a:pt x="453146" y="400600"/>
                </a:lnTo>
                <a:cubicBezTo>
                  <a:pt x="447157" y="400600"/>
                  <a:pt x="440071" y="396304"/>
                  <a:pt x="437372" y="390914"/>
                </a:cubicBezTo>
                <a:lnTo>
                  <a:pt x="277018" y="208218"/>
                </a:lnTo>
                <a:cubicBezTo>
                  <a:pt x="274319" y="202827"/>
                  <a:pt x="274319" y="194151"/>
                  <a:pt x="277018" y="188761"/>
                </a:cubicBezTo>
                <a:cubicBezTo>
                  <a:pt x="277862" y="187076"/>
                  <a:pt x="396630" y="55255"/>
                  <a:pt x="412404" y="37651"/>
                </a:cubicBezTo>
                <a:cubicBezTo>
                  <a:pt x="421345" y="27628"/>
                  <a:pt x="439397" y="0"/>
                  <a:pt x="453146" y="0"/>
                </a:cubicBezTo>
                <a:close/>
                <a:moveTo>
                  <a:pt x="178152" y="0"/>
                </a:moveTo>
                <a:lnTo>
                  <a:pt x="326528" y="0"/>
                </a:lnTo>
                <a:cubicBezTo>
                  <a:pt x="332517" y="0"/>
                  <a:pt x="335216" y="4380"/>
                  <a:pt x="332517" y="9687"/>
                </a:cubicBezTo>
                <a:lnTo>
                  <a:pt x="172163" y="188761"/>
                </a:lnTo>
                <a:cubicBezTo>
                  <a:pt x="169464" y="194151"/>
                  <a:pt x="169464" y="202827"/>
                  <a:pt x="172163" y="208218"/>
                </a:cubicBezTo>
                <a:lnTo>
                  <a:pt x="332517" y="390914"/>
                </a:lnTo>
                <a:cubicBezTo>
                  <a:pt x="335216" y="396220"/>
                  <a:pt x="332517" y="400600"/>
                  <a:pt x="326528" y="400600"/>
                </a:cubicBezTo>
                <a:lnTo>
                  <a:pt x="178152" y="400600"/>
                </a:lnTo>
                <a:cubicBezTo>
                  <a:pt x="172163" y="400600"/>
                  <a:pt x="165077" y="396220"/>
                  <a:pt x="162378" y="390914"/>
                </a:cubicBezTo>
                <a:lnTo>
                  <a:pt x="2024" y="208218"/>
                </a:lnTo>
                <a:cubicBezTo>
                  <a:pt x="-675" y="202827"/>
                  <a:pt x="-675" y="194151"/>
                  <a:pt x="2024" y="188761"/>
                </a:cubicBezTo>
                <a:cubicBezTo>
                  <a:pt x="26065" y="161975"/>
                  <a:pt x="144917" y="29565"/>
                  <a:pt x="153521" y="19710"/>
                </a:cubicBezTo>
                <a:cubicBezTo>
                  <a:pt x="159932" y="12214"/>
                  <a:pt x="166849" y="0"/>
                  <a:pt x="178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30703" y="65706"/>
            <a:ext cx="3156497" cy="96339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8404" y="199870"/>
            <a:ext cx="10285396" cy="625475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0" name="iconfont-1188-588730"/>
          <p:cNvSpPr>
            <a:spLocks noChangeAspect="1"/>
          </p:cNvSpPr>
          <p:nvPr userDrawn="1"/>
        </p:nvSpPr>
        <p:spPr bwMode="auto">
          <a:xfrm>
            <a:off x="468390" y="260897"/>
            <a:ext cx="467907" cy="468000"/>
          </a:xfrm>
          <a:custGeom>
            <a:avLst/>
            <a:gdLst>
              <a:gd name="T0" fmla="*/ 1066 w 10666"/>
              <a:gd name="T1" fmla="*/ 2133 h 10666"/>
              <a:gd name="T2" fmla="*/ 0 w 10666"/>
              <a:gd name="T3" fmla="*/ 2133 h 10666"/>
              <a:gd name="T4" fmla="*/ 0 w 10666"/>
              <a:gd name="T5" fmla="*/ 9600 h 10666"/>
              <a:gd name="T6" fmla="*/ 1066 w 10666"/>
              <a:gd name="T7" fmla="*/ 10666 h 10666"/>
              <a:gd name="T8" fmla="*/ 8533 w 10666"/>
              <a:gd name="T9" fmla="*/ 10666 h 10666"/>
              <a:gd name="T10" fmla="*/ 8533 w 10666"/>
              <a:gd name="T11" fmla="*/ 9600 h 10666"/>
              <a:gd name="T12" fmla="*/ 1066 w 10666"/>
              <a:gd name="T13" fmla="*/ 9600 h 10666"/>
              <a:gd name="T14" fmla="*/ 1066 w 10666"/>
              <a:gd name="T15" fmla="*/ 2133 h 10666"/>
              <a:gd name="T16" fmla="*/ 9600 w 10666"/>
              <a:gd name="T17" fmla="*/ 0 h 10666"/>
              <a:gd name="T18" fmla="*/ 3200 w 10666"/>
              <a:gd name="T19" fmla="*/ 0 h 10666"/>
              <a:gd name="T20" fmla="*/ 2133 w 10666"/>
              <a:gd name="T21" fmla="*/ 1066 h 10666"/>
              <a:gd name="T22" fmla="*/ 2133 w 10666"/>
              <a:gd name="T23" fmla="*/ 7466 h 10666"/>
              <a:gd name="T24" fmla="*/ 3200 w 10666"/>
              <a:gd name="T25" fmla="*/ 8533 h 10666"/>
              <a:gd name="T26" fmla="*/ 9600 w 10666"/>
              <a:gd name="T27" fmla="*/ 8533 h 10666"/>
              <a:gd name="T28" fmla="*/ 10666 w 10666"/>
              <a:gd name="T29" fmla="*/ 7466 h 10666"/>
              <a:gd name="T30" fmla="*/ 10666 w 10666"/>
              <a:gd name="T31" fmla="*/ 1066 h 10666"/>
              <a:gd name="T32" fmla="*/ 9600 w 10666"/>
              <a:gd name="T33" fmla="*/ 0 h 10666"/>
              <a:gd name="T34" fmla="*/ 9066 w 10666"/>
              <a:gd name="T35" fmla="*/ 4800 h 10666"/>
              <a:gd name="T36" fmla="*/ 3733 w 10666"/>
              <a:gd name="T37" fmla="*/ 4800 h 10666"/>
              <a:gd name="T38" fmla="*/ 3733 w 10666"/>
              <a:gd name="T39" fmla="*/ 3733 h 10666"/>
              <a:gd name="T40" fmla="*/ 9066 w 10666"/>
              <a:gd name="T41" fmla="*/ 3733 h 10666"/>
              <a:gd name="T42" fmla="*/ 9066 w 10666"/>
              <a:gd name="T43" fmla="*/ 4800 h 10666"/>
              <a:gd name="T44" fmla="*/ 6933 w 10666"/>
              <a:gd name="T45" fmla="*/ 6933 h 10666"/>
              <a:gd name="T46" fmla="*/ 3733 w 10666"/>
              <a:gd name="T47" fmla="*/ 6933 h 10666"/>
              <a:gd name="T48" fmla="*/ 3733 w 10666"/>
              <a:gd name="T49" fmla="*/ 5866 h 10666"/>
              <a:gd name="T50" fmla="*/ 6933 w 10666"/>
              <a:gd name="T51" fmla="*/ 5866 h 10666"/>
              <a:gd name="T52" fmla="*/ 6933 w 10666"/>
              <a:gd name="T53" fmla="*/ 6933 h 10666"/>
              <a:gd name="T54" fmla="*/ 9066 w 10666"/>
              <a:gd name="T55" fmla="*/ 2666 h 10666"/>
              <a:gd name="T56" fmla="*/ 3733 w 10666"/>
              <a:gd name="T57" fmla="*/ 2666 h 10666"/>
              <a:gd name="T58" fmla="*/ 3733 w 10666"/>
              <a:gd name="T59" fmla="*/ 1600 h 10666"/>
              <a:gd name="T60" fmla="*/ 9066 w 10666"/>
              <a:gd name="T61" fmla="*/ 1600 h 10666"/>
              <a:gd name="T62" fmla="*/ 9066 w 10666"/>
              <a:gd name="T63" fmla="*/ 2666 h 10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666" h="10666">
                <a:moveTo>
                  <a:pt x="1066" y="2133"/>
                </a:moveTo>
                <a:lnTo>
                  <a:pt x="0" y="2133"/>
                </a:lnTo>
                <a:lnTo>
                  <a:pt x="0" y="9600"/>
                </a:lnTo>
                <a:cubicBezTo>
                  <a:pt x="0" y="10186"/>
                  <a:pt x="480" y="10666"/>
                  <a:pt x="1066" y="10666"/>
                </a:cubicBezTo>
                <a:lnTo>
                  <a:pt x="8533" y="10666"/>
                </a:lnTo>
                <a:lnTo>
                  <a:pt x="8533" y="9600"/>
                </a:lnTo>
                <a:lnTo>
                  <a:pt x="1066" y="9600"/>
                </a:lnTo>
                <a:lnTo>
                  <a:pt x="1066" y="2133"/>
                </a:lnTo>
                <a:close/>
                <a:moveTo>
                  <a:pt x="9600" y="0"/>
                </a:moveTo>
                <a:lnTo>
                  <a:pt x="3200" y="0"/>
                </a:lnTo>
                <a:cubicBezTo>
                  <a:pt x="2613" y="0"/>
                  <a:pt x="2133" y="480"/>
                  <a:pt x="2133" y="1066"/>
                </a:cubicBezTo>
                <a:lnTo>
                  <a:pt x="2133" y="7466"/>
                </a:lnTo>
                <a:cubicBezTo>
                  <a:pt x="2133" y="8053"/>
                  <a:pt x="2613" y="8533"/>
                  <a:pt x="3200" y="8533"/>
                </a:cubicBezTo>
                <a:lnTo>
                  <a:pt x="9600" y="8533"/>
                </a:lnTo>
                <a:cubicBezTo>
                  <a:pt x="10186" y="8533"/>
                  <a:pt x="10666" y="8053"/>
                  <a:pt x="10666" y="7466"/>
                </a:cubicBezTo>
                <a:lnTo>
                  <a:pt x="10666" y="1066"/>
                </a:lnTo>
                <a:cubicBezTo>
                  <a:pt x="10666" y="480"/>
                  <a:pt x="10186" y="0"/>
                  <a:pt x="9600" y="0"/>
                </a:cubicBezTo>
                <a:close/>
                <a:moveTo>
                  <a:pt x="9066" y="4800"/>
                </a:moveTo>
                <a:lnTo>
                  <a:pt x="3733" y="4800"/>
                </a:lnTo>
                <a:lnTo>
                  <a:pt x="3733" y="3733"/>
                </a:lnTo>
                <a:lnTo>
                  <a:pt x="9066" y="3733"/>
                </a:lnTo>
                <a:lnTo>
                  <a:pt x="9066" y="4800"/>
                </a:lnTo>
                <a:close/>
                <a:moveTo>
                  <a:pt x="6933" y="6933"/>
                </a:moveTo>
                <a:lnTo>
                  <a:pt x="3733" y="6933"/>
                </a:lnTo>
                <a:lnTo>
                  <a:pt x="3733" y="5866"/>
                </a:lnTo>
                <a:lnTo>
                  <a:pt x="6933" y="5866"/>
                </a:lnTo>
                <a:lnTo>
                  <a:pt x="6933" y="6933"/>
                </a:lnTo>
                <a:close/>
                <a:moveTo>
                  <a:pt x="9066" y="2666"/>
                </a:moveTo>
                <a:lnTo>
                  <a:pt x="3733" y="2666"/>
                </a:lnTo>
                <a:lnTo>
                  <a:pt x="3733" y="1600"/>
                </a:lnTo>
                <a:lnTo>
                  <a:pt x="9066" y="1600"/>
                </a:lnTo>
                <a:lnTo>
                  <a:pt x="9066" y="26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11613680" y="6366174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CE4130D-AA2B-4E76-AFE6-B30DEA7CAD7D}" type="slidenum">
              <a:rPr lang="zh-CN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30703" y="65706"/>
            <a:ext cx="3156497" cy="96339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8404" y="199870"/>
            <a:ext cx="10285396" cy="625475"/>
          </a:xfrm>
          <a:prstGeom prst="rect">
            <a:avLst/>
          </a:prstGeom>
        </p:spPr>
        <p:txBody>
          <a:bodyPr anchor="ctr"/>
          <a:lstStyle>
            <a:lvl1pPr>
              <a:defRPr sz="3600" b="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892207"/>
            <a:ext cx="11214100" cy="53554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3200" b="1" u="sng" baseline="0">
                <a:solidFill>
                  <a:schemeClr val="accent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20" name="iconfont-1188-588730"/>
          <p:cNvSpPr>
            <a:spLocks noChangeAspect="1"/>
          </p:cNvSpPr>
          <p:nvPr userDrawn="1"/>
        </p:nvSpPr>
        <p:spPr bwMode="auto">
          <a:xfrm>
            <a:off x="468390" y="260897"/>
            <a:ext cx="467907" cy="468000"/>
          </a:xfrm>
          <a:custGeom>
            <a:avLst/>
            <a:gdLst>
              <a:gd name="T0" fmla="*/ 1066 w 10666"/>
              <a:gd name="T1" fmla="*/ 2133 h 10666"/>
              <a:gd name="T2" fmla="*/ 0 w 10666"/>
              <a:gd name="T3" fmla="*/ 2133 h 10666"/>
              <a:gd name="T4" fmla="*/ 0 w 10666"/>
              <a:gd name="T5" fmla="*/ 9600 h 10666"/>
              <a:gd name="T6" fmla="*/ 1066 w 10666"/>
              <a:gd name="T7" fmla="*/ 10666 h 10666"/>
              <a:gd name="T8" fmla="*/ 8533 w 10666"/>
              <a:gd name="T9" fmla="*/ 10666 h 10666"/>
              <a:gd name="T10" fmla="*/ 8533 w 10666"/>
              <a:gd name="T11" fmla="*/ 9600 h 10666"/>
              <a:gd name="T12" fmla="*/ 1066 w 10666"/>
              <a:gd name="T13" fmla="*/ 9600 h 10666"/>
              <a:gd name="T14" fmla="*/ 1066 w 10666"/>
              <a:gd name="T15" fmla="*/ 2133 h 10666"/>
              <a:gd name="T16" fmla="*/ 9600 w 10666"/>
              <a:gd name="T17" fmla="*/ 0 h 10666"/>
              <a:gd name="T18" fmla="*/ 3200 w 10666"/>
              <a:gd name="T19" fmla="*/ 0 h 10666"/>
              <a:gd name="T20" fmla="*/ 2133 w 10666"/>
              <a:gd name="T21" fmla="*/ 1066 h 10666"/>
              <a:gd name="T22" fmla="*/ 2133 w 10666"/>
              <a:gd name="T23" fmla="*/ 7466 h 10666"/>
              <a:gd name="T24" fmla="*/ 3200 w 10666"/>
              <a:gd name="T25" fmla="*/ 8533 h 10666"/>
              <a:gd name="T26" fmla="*/ 9600 w 10666"/>
              <a:gd name="T27" fmla="*/ 8533 h 10666"/>
              <a:gd name="T28" fmla="*/ 10666 w 10666"/>
              <a:gd name="T29" fmla="*/ 7466 h 10666"/>
              <a:gd name="T30" fmla="*/ 10666 w 10666"/>
              <a:gd name="T31" fmla="*/ 1066 h 10666"/>
              <a:gd name="T32" fmla="*/ 9600 w 10666"/>
              <a:gd name="T33" fmla="*/ 0 h 10666"/>
              <a:gd name="T34" fmla="*/ 9066 w 10666"/>
              <a:gd name="T35" fmla="*/ 4800 h 10666"/>
              <a:gd name="T36" fmla="*/ 3733 w 10666"/>
              <a:gd name="T37" fmla="*/ 4800 h 10666"/>
              <a:gd name="T38" fmla="*/ 3733 w 10666"/>
              <a:gd name="T39" fmla="*/ 3733 h 10666"/>
              <a:gd name="T40" fmla="*/ 9066 w 10666"/>
              <a:gd name="T41" fmla="*/ 3733 h 10666"/>
              <a:gd name="T42" fmla="*/ 9066 w 10666"/>
              <a:gd name="T43" fmla="*/ 4800 h 10666"/>
              <a:gd name="T44" fmla="*/ 6933 w 10666"/>
              <a:gd name="T45" fmla="*/ 6933 h 10666"/>
              <a:gd name="T46" fmla="*/ 3733 w 10666"/>
              <a:gd name="T47" fmla="*/ 6933 h 10666"/>
              <a:gd name="T48" fmla="*/ 3733 w 10666"/>
              <a:gd name="T49" fmla="*/ 5866 h 10666"/>
              <a:gd name="T50" fmla="*/ 6933 w 10666"/>
              <a:gd name="T51" fmla="*/ 5866 h 10666"/>
              <a:gd name="T52" fmla="*/ 6933 w 10666"/>
              <a:gd name="T53" fmla="*/ 6933 h 10666"/>
              <a:gd name="T54" fmla="*/ 9066 w 10666"/>
              <a:gd name="T55" fmla="*/ 2666 h 10666"/>
              <a:gd name="T56" fmla="*/ 3733 w 10666"/>
              <a:gd name="T57" fmla="*/ 2666 h 10666"/>
              <a:gd name="T58" fmla="*/ 3733 w 10666"/>
              <a:gd name="T59" fmla="*/ 1600 h 10666"/>
              <a:gd name="T60" fmla="*/ 9066 w 10666"/>
              <a:gd name="T61" fmla="*/ 1600 h 10666"/>
              <a:gd name="T62" fmla="*/ 9066 w 10666"/>
              <a:gd name="T63" fmla="*/ 2666 h 10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666" h="10666">
                <a:moveTo>
                  <a:pt x="1066" y="2133"/>
                </a:moveTo>
                <a:lnTo>
                  <a:pt x="0" y="2133"/>
                </a:lnTo>
                <a:lnTo>
                  <a:pt x="0" y="9600"/>
                </a:lnTo>
                <a:cubicBezTo>
                  <a:pt x="0" y="10186"/>
                  <a:pt x="480" y="10666"/>
                  <a:pt x="1066" y="10666"/>
                </a:cubicBezTo>
                <a:lnTo>
                  <a:pt x="8533" y="10666"/>
                </a:lnTo>
                <a:lnTo>
                  <a:pt x="8533" y="9600"/>
                </a:lnTo>
                <a:lnTo>
                  <a:pt x="1066" y="9600"/>
                </a:lnTo>
                <a:lnTo>
                  <a:pt x="1066" y="2133"/>
                </a:lnTo>
                <a:close/>
                <a:moveTo>
                  <a:pt x="9600" y="0"/>
                </a:moveTo>
                <a:lnTo>
                  <a:pt x="3200" y="0"/>
                </a:lnTo>
                <a:cubicBezTo>
                  <a:pt x="2613" y="0"/>
                  <a:pt x="2133" y="480"/>
                  <a:pt x="2133" y="1066"/>
                </a:cubicBezTo>
                <a:lnTo>
                  <a:pt x="2133" y="7466"/>
                </a:lnTo>
                <a:cubicBezTo>
                  <a:pt x="2133" y="8053"/>
                  <a:pt x="2613" y="8533"/>
                  <a:pt x="3200" y="8533"/>
                </a:cubicBezTo>
                <a:lnTo>
                  <a:pt x="9600" y="8533"/>
                </a:lnTo>
                <a:cubicBezTo>
                  <a:pt x="10186" y="8533"/>
                  <a:pt x="10666" y="8053"/>
                  <a:pt x="10666" y="7466"/>
                </a:cubicBezTo>
                <a:lnTo>
                  <a:pt x="10666" y="1066"/>
                </a:lnTo>
                <a:cubicBezTo>
                  <a:pt x="10666" y="480"/>
                  <a:pt x="10186" y="0"/>
                  <a:pt x="9600" y="0"/>
                </a:cubicBezTo>
                <a:close/>
                <a:moveTo>
                  <a:pt x="9066" y="4800"/>
                </a:moveTo>
                <a:lnTo>
                  <a:pt x="3733" y="4800"/>
                </a:lnTo>
                <a:lnTo>
                  <a:pt x="3733" y="3733"/>
                </a:lnTo>
                <a:lnTo>
                  <a:pt x="9066" y="3733"/>
                </a:lnTo>
                <a:lnTo>
                  <a:pt x="9066" y="4800"/>
                </a:lnTo>
                <a:close/>
                <a:moveTo>
                  <a:pt x="6933" y="6933"/>
                </a:moveTo>
                <a:lnTo>
                  <a:pt x="3733" y="6933"/>
                </a:lnTo>
                <a:lnTo>
                  <a:pt x="3733" y="5866"/>
                </a:lnTo>
                <a:lnTo>
                  <a:pt x="6933" y="5866"/>
                </a:lnTo>
                <a:lnTo>
                  <a:pt x="6933" y="6933"/>
                </a:lnTo>
                <a:close/>
                <a:moveTo>
                  <a:pt x="9066" y="2666"/>
                </a:moveTo>
                <a:lnTo>
                  <a:pt x="3733" y="2666"/>
                </a:lnTo>
                <a:lnTo>
                  <a:pt x="3733" y="1600"/>
                </a:lnTo>
                <a:lnTo>
                  <a:pt x="9066" y="1600"/>
                </a:lnTo>
                <a:lnTo>
                  <a:pt x="9066" y="26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3" name="文本框 22"/>
          <p:cNvSpPr txBox="1"/>
          <p:nvPr userDrawn="1"/>
        </p:nvSpPr>
        <p:spPr>
          <a:xfrm>
            <a:off x="11613680" y="6366174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CE4130D-AA2B-4E76-AFE6-B30DEA7CAD7D}" type="slidenum">
              <a:rPr lang="zh-CN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2904" y="224825"/>
            <a:ext cx="8627128" cy="648000"/>
          </a:xfrm>
        </p:spPr>
        <p:txBody>
          <a:bodyPr anchor="ctr">
            <a:noAutofit/>
          </a:bodyPr>
          <a:lstStyle>
            <a:lvl1pPr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491744" y="806938"/>
            <a:ext cx="11214100" cy="457200"/>
          </a:xfrm>
        </p:spPr>
        <p:txBody>
          <a:bodyPr>
            <a:noAutofit/>
          </a:bodyPr>
          <a:lstStyle>
            <a:lvl1pPr marL="0" indent="0" algn="ctr">
              <a:buNone/>
              <a:defRPr sz="3200" b="1" u="sng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D2EB2AA-7783-4196-A4AD-72697293F24E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2022/5/15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241000"/>
            <a:ext cx="482600" cy="6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555752" y="241000"/>
            <a:ext cx="144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12043664" y="241000"/>
            <a:ext cx="144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560" y="148700"/>
            <a:ext cx="2727960" cy="832600"/>
          </a:xfrm>
          <a:prstGeom prst="rect">
            <a:avLst/>
          </a:prstGeom>
        </p:spPr>
      </p:pic>
      <p:sp>
        <p:nvSpPr>
          <p:cNvPr id="18" name="灯片编号占位符 6"/>
          <p:cNvSpPr txBox="1"/>
          <p:nvPr userDrawn="1"/>
        </p:nvSpPr>
        <p:spPr>
          <a:xfrm>
            <a:off x="89535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E1241BD-C728-4E64-ADAF-6B815668DA6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 userDrawn="1"/>
        </p:nvSpPr>
        <p:spPr>
          <a:xfrm>
            <a:off x="304800" y="897697"/>
            <a:ext cx="11582400" cy="234949"/>
          </a:xfrm>
          <a:prstGeom prst="parallelogram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"/>
            <a:ext cx="11049000" cy="685799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u="sng" kern="1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04800" y="528743"/>
            <a:ext cx="11582400" cy="458163"/>
          </a:xfrm>
        </p:spPr>
        <p:txBody>
          <a:bodyPr>
            <a:noAutofit/>
          </a:bodyPr>
          <a:lstStyle>
            <a:lvl1pPr marL="0" indent="0" algn="ctr">
              <a:buNone/>
              <a:defRPr sz="3200" b="1">
                <a:solidFill>
                  <a:srgbClr val="C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23" y="0"/>
            <a:ext cx="2246978" cy="685800"/>
          </a:xfrm>
          <a:prstGeom prst="rect">
            <a:avLst/>
          </a:prstGeom>
        </p:spPr>
      </p:pic>
      <p:sp>
        <p:nvSpPr>
          <p:cNvPr id="10" name="two-left-arrows_44887"/>
          <p:cNvSpPr>
            <a:spLocks noChangeAspect="1"/>
          </p:cNvSpPr>
          <p:nvPr userDrawn="1"/>
        </p:nvSpPr>
        <p:spPr bwMode="auto">
          <a:xfrm flipH="1">
            <a:off x="304800" y="169075"/>
            <a:ext cx="528120" cy="347649"/>
          </a:xfrm>
          <a:custGeom>
            <a:avLst/>
            <a:gdLst>
              <a:gd name="connsiteX0" fmla="*/ 453146 w 608558"/>
              <a:gd name="connsiteY0" fmla="*/ 0 h 400600"/>
              <a:gd name="connsiteX1" fmla="*/ 601522 w 608558"/>
              <a:gd name="connsiteY1" fmla="*/ 0 h 400600"/>
              <a:gd name="connsiteX2" fmla="*/ 607511 w 608558"/>
              <a:gd name="connsiteY2" fmla="*/ 9687 h 400600"/>
              <a:gd name="connsiteX3" fmla="*/ 447073 w 608558"/>
              <a:gd name="connsiteY3" fmla="*/ 188761 h 400600"/>
              <a:gd name="connsiteX4" fmla="*/ 447073 w 608558"/>
              <a:gd name="connsiteY4" fmla="*/ 208218 h 400600"/>
              <a:gd name="connsiteX5" fmla="*/ 607511 w 608558"/>
              <a:gd name="connsiteY5" fmla="*/ 390914 h 400600"/>
              <a:gd name="connsiteX6" fmla="*/ 601522 w 608558"/>
              <a:gd name="connsiteY6" fmla="*/ 400600 h 400600"/>
              <a:gd name="connsiteX7" fmla="*/ 453146 w 608558"/>
              <a:gd name="connsiteY7" fmla="*/ 400600 h 400600"/>
              <a:gd name="connsiteX8" fmla="*/ 437372 w 608558"/>
              <a:gd name="connsiteY8" fmla="*/ 390914 h 400600"/>
              <a:gd name="connsiteX9" fmla="*/ 277018 w 608558"/>
              <a:gd name="connsiteY9" fmla="*/ 208218 h 400600"/>
              <a:gd name="connsiteX10" fmla="*/ 277018 w 608558"/>
              <a:gd name="connsiteY10" fmla="*/ 188761 h 400600"/>
              <a:gd name="connsiteX11" fmla="*/ 412404 w 608558"/>
              <a:gd name="connsiteY11" fmla="*/ 37651 h 400600"/>
              <a:gd name="connsiteX12" fmla="*/ 453146 w 608558"/>
              <a:gd name="connsiteY12" fmla="*/ 0 h 400600"/>
              <a:gd name="connsiteX13" fmla="*/ 178152 w 608558"/>
              <a:gd name="connsiteY13" fmla="*/ 0 h 400600"/>
              <a:gd name="connsiteX14" fmla="*/ 326528 w 608558"/>
              <a:gd name="connsiteY14" fmla="*/ 0 h 400600"/>
              <a:gd name="connsiteX15" fmla="*/ 332517 w 608558"/>
              <a:gd name="connsiteY15" fmla="*/ 9687 h 400600"/>
              <a:gd name="connsiteX16" fmla="*/ 172163 w 608558"/>
              <a:gd name="connsiteY16" fmla="*/ 188761 h 400600"/>
              <a:gd name="connsiteX17" fmla="*/ 172163 w 608558"/>
              <a:gd name="connsiteY17" fmla="*/ 208218 h 400600"/>
              <a:gd name="connsiteX18" fmla="*/ 332517 w 608558"/>
              <a:gd name="connsiteY18" fmla="*/ 390914 h 400600"/>
              <a:gd name="connsiteX19" fmla="*/ 326528 w 608558"/>
              <a:gd name="connsiteY19" fmla="*/ 400600 h 400600"/>
              <a:gd name="connsiteX20" fmla="*/ 178152 w 608558"/>
              <a:gd name="connsiteY20" fmla="*/ 400600 h 400600"/>
              <a:gd name="connsiteX21" fmla="*/ 162378 w 608558"/>
              <a:gd name="connsiteY21" fmla="*/ 390914 h 400600"/>
              <a:gd name="connsiteX22" fmla="*/ 2024 w 608558"/>
              <a:gd name="connsiteY22" fmla="*/ 208218 h 400600"/>
              <a:gd name="connsiteX23" fmla="*/ 2024 w 608558"/>
              <a:gd name="connsiteY23" fmla="*/ 188761 h 400600"/>
              <a:gd name="connsiteX24" fmla="*/ 153521 w 608558"/>
              <a:gd name="connsiteY24" fmla="*/ 19710 h 400600"/>
              <a:gd name="connsiteX25" fmla="*/ 178152 w 608558"/>
              <a:gd name="connsiteY25" fmla="*/ 0 h 4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8558" h="400600">
                <a:moveTo>
                  <a:pt x="453146" y="0"/>
                </a:moveTo>
                <a:lnTo>
                  <a:pt x="601522" y="0"/>
                </a:lnTo>
                <a:cubicBezTo>
                  <a:pt x="607511" y="0"/>
                  <a:pt x="610210" y="4380"/>
                  <a:pt x="607511" y="9687"/>
                </a:cubicBezTo>
                <a:lnTo>
                  <a:pt x="447073" y="188761"/>
                </a:lnTo>
                <a:cubicBezTo>
                  <a:pt x="444458" y="194151"/>
                  <a:pt x="444458" y="202827"/>
                  <a:pt x="447073" y="208218"/>
                </a:cubicBezTo>
                <a:lnTo>
                  <a:pt x="607511" y="390914"/>
                </a:lnTo>
                <a:cubicBezTo>
                  <a:pt x="610210" y="396304"/>
                  <a:pt x="607511" y="400600"/>
                  <a:pt x="601522" y="400600"/>
                </a:cubicBezTo>
                <a:lnTo>
                  <a:pt x="453146" y="400600"/>
                </a:lnTo>
                <a:cubicBezTo>
                  <a:pt x="447157" y="400600"/>
                  <a:pt x="440071" y="396304"/>
                  <a:pt x="437372" y="390914"/>
                </a:cubicBezTo>
                <a:lnTo>
                  <a:pt x="277018" y="208218"/>
                </a:lnTo>
                <a:cubicBezTo>
                  <a:pt x="274319" y="202827"/>
                  <a:pt x="274319" y="194151"/>
                  <a:pt x="277018" y="188761"/>
                </a:cubicBezTo>
                <a:cubicBezTo>
                  <a:pt x="277862" y="187076"/>
                  <a:pt x="396630" y="55255"/>
                  <a:pt x="412404" y="37651"/>
                </a:cubicBezTo>
                <a:cubicBezTo>
                  <a:pt x="421345" y="27628"/>
                  <a:pt x="439397" y="0"/>
                  <a:pt x="453146" y="0"/>
                </a:cubicBezTo>
                <a:close/>
                <a:moveTo>
                  <a:pt x="178152" y="0"/>
                </a:moveTo>
                <a:lnTo>
                  <a:pt x="326528" y="0"/>
                </a:lnTo>
                <a:cubicBezTo>
                  <a:pt x="332517" y="0"/>
                  <a:pt x="335216" y="4380"/>
                  <a:pt x="332517" y="9687"/>
                </a:cubicBezTo>
                <a:lnTo>
                  <a:pt x="172163" y="188761"/>
                </a:lnTo>
                <a:cubicBezTo>
                  <a:pt x="169464" y="194151"/>
                  <a:pt x="169464" y="202827"/>
                  <a:pt x="172163" y="208218"/>
                </a:cubicBezTo>
                <a:lnTo>
                  <a:pt x="332517" y="390914"/>
                </a:lnTo>
                <a:cubicBezTo>
                  <a:pt x="335216" y="396220"/>
                  <a:pt x="332517" y="400600"/>
                  <a:pt x="326528" y="400600"/>
                </a:cubicBezTo>
                <a:lnTo>
                  <a:pt x="178152" y="400600"/>
                </a:lnTo>
                <a:cubicBezTo>
                  <a:pt x="172163" y="400600"/>
                  <a:pt x="165077" y="396220"/>
                  <a:pt x="162378" y="390914"/>
                </a:cubicBezTo>
                <a:lnTo>
                  <a:pt x="2024" y="208218"/>
                </a:lnTo>
                <a:cubicBezTo>
                  <a:pt x="-675" y="202827"/>
                  <a:pt x="-675" y="194151"/>
                  <a:pt x="2024" y="188761"/>
                </a:cubicBezTo>
                <a:cubicBezTo>
                  <a:pt x="26065" y="161975"/>
                  <a:pt x="144917" y="29565"/>
                  <a:pt x="153521" y="19710"/>
                </a:cubicBezTo>
                <a:cubicBezTo>
                  <a:pt x="159932" y="12214"/>
                  <a:pt x="166849" y="0"/>
                  <a:pt x="178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灯片编号占位符 7"/>
          <p:cNvSpPr txBox="1"/>
          <p:nvPr userDrawn="1"/>
        </p:nvSpPr>
        <p:spPr>
          <a:xfrm>
            <a:off x="8610600" y="63373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—</a:t>
            </a:r>
            <a:r>
              <a:rPr lang="en-US" altLang="zh-CN" baseline="0" dirty="0"/>
              <a:t> </a:t>
            </a:r>
            <a:fld id="{0BEDD20B-4FDE-4770-A69E-2B767D46E392}" type="slidenum">
              <a:rPr lang="zh-CN" altLang="en-US" smtClean="0"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—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r="14856"/>
          <a:stretch>
            <a:fillRect/>
          </a:stretch>
        </p:blipFill>
        <p:spPr>
          <a:xfrm>
            <a:off x="7785059" y="937708"/>
            <a:ext cx="4406941" cy="38229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4760686"/>
            <a:ext cx="12192000" cy="2097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283573" y="4423229"/>
            <a:ext cx="161547" cy="337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68918" y="4423229"/>
            <a:ext cx="161547" cy="337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614203" y="2862977"/>
            <a:ext cx="72458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+mn-ea"/>
                <a:sym typeface="+mn-lt"/>
              </a:rPr>
              <a:t>电子与信息工程学院</a:t>
            </a:r>
            <a:r>
              <a:rPr lang="en-US" altLang="zh-CN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+mn-ea"/>
                <a:sym typeface="+mn-lt"/>
              </a:rPr>
              <a:t>—</a:t>
            </a:r>
            <a:r>
              <a:rPr lang="zh-CN" alt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+mn-ea"/>
                <a:sym typeface="+mn-lt"/>
              </a:rPr>
              <a:t>朱江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1594" y="170355"/>
            <a:ext cx="3835185" cy="1170536"/>
          </a:xfrm>
          <a:prstGeom prst="rect">
            <a:avLst/>
          </a:prstGeom>
        </p:spPr>
      </p:pic>
      <p:sp>
        <p:nvSpPr>
          <p:cNvPr id="6" name="矩形 5" hidden="1"/>
          <p:cNvSpPr/>
          <p:nvPr/>
        </p:nvSpPr>
        <p:spPr>
          <a:xfrm>
            <a:off x="660400" y="1094812"/>
            <a:ext cx="108584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8000" dirty="0">
                <a:solidFill>
                  <a:srgbClr val="C00000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n-ea"/>
                <a:sym typeface="+mn-lt"/>
              </a:rPr>
              <a:t>创新融合  聚焦气象 </a:t>
            </a:r>
          </a:p>
        </p:txBody>
      </p:sp>
      <p:sp>
        <p:nvSpPr>
          <p:cNvPr id="14" name="矩形 13"/>
          <p:cNvSpPr/>
          <p:nvPr/>
        </p:nvSpPr>
        <p:spPr>
          <a:xfrm>
            <a:off x="2483355" y="6180117"/>
            <a:ext cx="72458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2022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年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5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月</a:t>
            </a:r>
            <a:r>
              <a:rPr lang="en-US" altLang="zh-CN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17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日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51528"/>
          <a:stretch>
            <a:fillRect/>
          </a:stretch>
        </p:blipFill>
        <p:spPr>
          <a:xfrm>
            <a:off x="928997" y="3766457"/>
            <a:ext cx="10354575" cy="21880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矩形 4"/>
          <p:cNvSpPr/>
          <p:nvPr/>
        </p:nvSpPr>
        <p:spPr>
          <a:xfrm>
            <a:off x="660400" y="1992645"/>
            <a:ext cx="10858499" cy="767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000" b="1" spc="150" dirty="0" smtClean="0">
                <a:solidFill>
                  <a:schemeClr val="accent2"/>
                </a:solidFill>
                <a:cs typeface="+mn-ea"/>
                <a:sym typeface="+mn-lt"/>
              </a:rPr>
              <a:t>Java </a:t>
            </a:r>
            <a:r>
              <a:rPr lang="zh-CN" altLang="en-US" sz="4000" b="1" spc="150" dirty="0" smtClean="0">
                <a:solidFill>
                  <a:schemeClr val="accent2"/>
                </a:solidFill>
                <a:cs typeface="+mn-ea"/>
                <a:sym typeface="+mn-lt"/>
              </a:rPr>
              <a:t>求职经验分享</a:t>
            </a:r>
            <a:endParaRPr lang="zh-CN" altLang="en-US" sz="4000" b="1" spc="15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582798"/>
            <a:ext cx="3636680" cy="5692404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4230806" y="582798"/>
            <a:ext cx="7378394" cy="5692406"/>
          </a:xfrm>
          <a:prstGeom prst="rect">
            <a:avLst/>
          </a:prstGeom>
          <a:solidFill>
            <a:schemeClr val="bg1"/>
          </a:solidFill>
          <a:ln w="50800">
            <a:noFill/>
          </a:ln>
          <a:effectLst>
            <a:outerShdw blurRad="1066800" dist="495300" dir="2700000" sx="92000" sy="92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907445" y="1545595"/>
            <a:ext cx="4590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accent2"/>
                </a:solidFill>
                <a:latin typeface="+mj-ea"/>
                <a:ea typeface="+mj-ea"/>
                <a:cs typeface="+mn-ea"/>
                <a:sym typeface="+mn-lt"/>
              </a:rPr>
              <a:t>招聘时间</a:t>
            </a:r>
            <a:endParaRPr lang="zh-CN" altLang="en-US" sz="3600" b="1" dirty="0">
              <a:solidFill>
                <a:schemeClr val="accent2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907445" y="3011007"/>
            <a:ext cx="3493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accent2"/>
                </a:solidFill>
                <a:latin typeface="+mj-ea"/>
                <a:ea typeface="+mj-ea"/>
                <a:cs typeface="+mn-ea"/>
                <a:sym typeface="+mn-lt"/>
              </a:rPr>
              <a:t>投递流程</a:t>
            </a:r>
            <a:endParaRPr lang="zh-CN" altLang="en-US" sz="3600" b="1" dirty="0">
              <a:solidFill>
                <a:schemeClr val="accent2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07446" y="4476419"/>
            <a:ext cx="459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A81622"/>
                </a:solidFill>
                <a:latin typeface="+mj-ea"/>
                <a:ea typeface="+mj-ea"/>
                <a:cs typeface="+mn-ea"/>
                <a:sym typeface="+mn-lt"/>
              </a:rPr>
              <a:t>Java</a:t>
            </a:r>
            <a:r>
              <a:rPr lang="zh-CN" altLang="en-US" sz="3600" b="1" dirty="0" smtClean="0">
                <a:solidFill>
                  <a:srgbClr val="A81622"/>
                </a:solidFill>
                <a:latin typeface="+mj-ea"/>
                <a:ea typeface="+mj-ea"/>
                <a:cs typeface="+mn-ea"/>
                <a:sym typeface="+mn-lt"/>
              </a:rPr>
              <a:t>学习路径</a:t>
            </a:r>
            <a:endParaRPr lang="zh-CN" altLang="en-US" sz="3600" b="1" dirty="0">
              <a:solidFill>
                <a:srgbClr val="A81622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12266" y="1646762"/>
            <a:ext cx="738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01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761396" y="1650530"/>
            <a:ext cx="0" cy="363448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012266" y="3100554"/>
            <a:ext cx="738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02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012266" y="4570608"/>
            <a:ext cx="738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03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021508" y="5687510"/>
            <a:ext cx="587693" cy="5876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582798"/>
            <a:ext cx="3636680" cy="5692404"/>
          </a:xfrm>
          <a:prstGeom prst="rect">
            <a:avLst/>
          </a:prstGeom>
          <a:solidFill>
            <a:schemeClr val="accent2">
              <a:alpha val="70000"/>
            </a:schemeClr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5583" y="3289272"/>
            <a:ext cx="2126908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800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4326" y="1508138"/>
            <a:ext cx="584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cs typeface="+mn-ea"/>
                <a:sym typeface="+mn-lt"/>
              </a:rPr>
              <a:t>目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224326" y="2433204"/>
            <a:ext cx="584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cs typeface="+mn-ea"/>
                <a:sym typeface="+mn-lt"/>
              </a:rPr>
              <a:t>录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82193" y="3979605"/>
            <a:ext cx="234233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-40000"/>
                    </a14:imgEffect>
                    <a14:imgEffect>
                      <a14:saturation sat="122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14" y="2167696"/>
            <a:ext cx="11355327" cy="4198240"/>
          </a:xfrm>
          <a:prstGeom prst="rect">
            <a:avLst/>
          </a:prstGeom>
          <a:solidFill>
            <a:schemeClr val="bg1">
              <a:alpha val="87000"/>
            </a:schemeClr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招聘时间</a:t>
            </a:r>
            <a:endParaRPr lang="zh-CN" altLang="en-US" dirty="0"/>
          </a:p>
        </p:txBody>
      </p:sp>
      <p:graphicFrame>
        <p:nvGraphicFramePr>
          <p:cNvPr id="37" name="图示 36"/>
          <p:cNvGraphicFramePr/>
          <p:nvPr>
            <p:extLst>
              <p:ext uri="{D42A27DB-BD31-4B8C-83A1-F6EECF244321}">
                <p14:modId xmlns:p14="http://schemas.microsoft.com/office/powerpoint/2010/main" val="1826918979"/>
              </p:ext>
            </p:extLst>
          </p:nvPr>
        </p:nvGraphicFramePr>
        <p:xfrm>
          <a:off x="4172696" y="1772334"/>
          <a:ext cx="8356600" cy="429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7969996" y="1933199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建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议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一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969996" y="3341365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建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议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二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7969996" y="4749531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建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议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02A22AF-15A8-1D20-F5BD-1891237C95E3}"/>
              </a:ext>
            </a:extLst>
          </p:cNvPr>
          <p:cNvSpPr/>
          <p:nvPr/>
        </p:nvSpPr>
        <p:spPr>
          <a:xfrm>
            <a:off x="277513" y="963647"/>
            <a:ext cx="11680528" cy="513346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indent="457200">
              <a:lnSpc>
                <a:spcPct val="114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校招只是一个比较统一的时间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，可以具体分为</a:t>
            </a:r>
            <a:r>
              <a:rPr lang="zh-CN" altLang="en-US" sz="2400" b="1" dirty="0">
                <a:solidFill>
                  <a:schemeClr val="bg1"/>
                </a:solidFill>
              </a:rPr>
              <a:t>：暑期实习招聘、秋招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、来</a:t>
            </a:r>
            <a:r>
              <a:rPr lang="zh-CN" altLang="en-US" sz="2400" b="1" dirty="0">
                <a:solidFill>
                  <a:schemeClr val="bg1"/>
                </a:solidFill>
              </a:rPr>
              <a:t>年春招。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4" r="7243" b="64074"/>
          <a:stretch/>
        </p:blipFill>
        <p:spPr>
          <a:xfrm>
            <a:off x="157032" y="1933199"/>
            <a:ext cx="7453682" cy="36200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投递流程 </a:t>
            </a:r>
            <a:r>
              <a:rPr lang="en-US" altLang="zh-CN" dirty="0" smtClean="0"/>
              <a:t>— 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获取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招聘信息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92" y="1615295"/>
            <a:ext cx="11905569" cy="4799264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72606" y="1580093"/>
            <a:ext cx="4134175" cy="17543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accent5">
                    <a:lumMod val="50000"/>
                  </a:schemeClr>
                </a:solidFill>
              </a:rPr>
              <a:t>招聘网站，例如：牛客网</a:t>
            </a:r>
            <a:endParaRPr lang="en-US" altLang="zh-CN" sz="2400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</a:rPr>
              <a:t>公众</a:t>
            </a:r>
            <a:r>
              <a:rPr lang="zh-CN" altLang="en-US" sz="2400" b="1" dirty="0" smtClean="0">
                <a:solidFill>
                  <a:schemeClr val="accent5">
                    <a:lumMod val="50000"/>
                  </a:schemeClr>
                </a:solidFill>
              </a:rPr>
              <a:t>号，例如：校招攻略</a:t>
            </a:r>
            <a:endParaRPr lang="en-US" altLang="zh-CN" sz="2400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 smtClean="0">
                <a:solidFill>
                  <a:schemeClr val="accent5">
                    <a:lumMod val="50000"/>
                  </a:schemeClr>
                </a:solidFill>
              </a:rPr>
              <a:t>求职汇总群</a:t>
            </a:r>
            <a:endParaRPr lang="zh-CN" altLang="en-US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02A22AF-15A8-1D20-F5BD-1891237C95E3}"/>
              </a:ext>
            </a:extLst>
          </p:cNvPr>
          <p:cNvSpPr/>
          <p:nvPr/>
        </p:nvSpPr>
        <p:spPr>
          <a:xfrm>
            <a:off x="277513" y="963647"/>
            <a:ext cx="11680528" cy="513346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400" b="1" dirty="0" smtClean="0">
                <a:solidFill>
                  <a:schemeClr val="bg1"/>
                </a:solidFill>
              </a:rPr>
              <a:t>1</a:t>
            </a:r>
            <a:r>
              <a:rPr lang="zh-CN" altLang="en-US" sz="2400" b="1" dirty="0">
                <a:solidFill>
                  <a:schemeClr val="bg1"/>
                </a:solidFill>
              </a:rPr>
              <a:t>、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获取及时全面</a:t>
            </a:r>
            <a:r>
              <a:rPr lang="zh-CN" altLang="en-US" sz="2400" b="1" dirty="0">
                <a:solidFill>
                  <a:schemeClr val="bg1"/>
                </a:solidFill>
              </a:rPr>
              <a:t>的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招聘信息</a:t>
            </a:r>
            <a:r>
              <a:rPr lang="zh-CN" altLang="en-US" sz="2400" b="1" dirty="0">
                <a:solidFill>
                  <a:schemeClr val="bg1"/>
                </a:solidFill>
              </a:rPr>
              <a:t>，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提供招聘公司招聘</a:t>
            </a:r>
            <a:r>
              <a:rPr lang="zh-CN" altLang="en-US" sz="2400" b="1" dirty="0">
                <a:solidFill>
                  <a:schemeClr val="bg1"/>
                </a:solidFill>
              </a:rPr>
              <a:t>时间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、地点、岗位、投递链接等信息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-40000"/>
                    </a14:imgEffect>
                    <a14:imgEffect>
                      <a14:saturation sat="122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81" y="2289768"/>
            <a:ext cx="11355327" cy="4198240"/>
          </a:xfrm>
          <a:prstGeom prst="rect">
            <a:avLst/>
          </a:prstGeom>
          <a:solidFill>
            <a:schemeClr val="bg1">
              <a:alpha val="87000"/>
            </a:schemeClr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投递流程 </a:t>
            </a:r>
            <a:r>
              <a:rPr lang="en-US" altLang="zh-CN" dirty="0" smtClean="0"/>
              <a:t>— 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投递简历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7"/>
          <a:stretch/>
        </p:blipFill>
        <p:spPr>
          <a:xfrm>
            <a:off x="7953042" y="1594397"/>
            <a:ext cx="2650065" cy="3604136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B02A22AF-15A8-1D20-F5BD-1891237C95E3}"/>
              </a:ext>
            </a:extLst>
          </p:cNvPr>
          <p:cNvSpPr/>
          <p:nvPr/>
        </p:nvSpPr>
        <p:spPr>
          <a:xfrm>
            <a:off x="277513" y="963647"/>
            <a:ext cx="11680528" cy="480709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400" b="1" dirty="0" smtClean="0">
                <a:solidFill>
                  <a:schemeClr val="bg1"/>
                </a:solidFill>
              </a:rPr>
              <a:t>2</a:t>
            </a:r>
            <a:r>
              <a:rPr lang="zh-CN" altLang="en-US" sz="2400" b="1" dirty="0">
                <a:solidFill>
                  <a:schemeClr val="bg1"/>
                </a:solidFill>
              </a:rPr>
              <a:t>、通过内推码、内推链接投递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5E15A5-ED22-418D-96C5-F4065D17CDDE}"/>
              </a:ext>
            </a:extLst>
          </p:cNvPr>
          <p:cNvSpPr txBox="1"/>
          <p:nvPr/>
        </p:nvSpPr>
        <p:spPr>
          <a:xfrm>
            <a:off x="2829471" y="5474553"/>
            <a:ext cx="6128263" cy="914930"/>
          </a:xfrm>
          <a:prstGeom prst="rect">
            <a:avLst/>
          </a:prstGeom>
          <a:solidFill>
            <a:srgbClr val="076DD5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kern="1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途径：通过师兄师姐、牛客网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搜索公司内推</a:t>
            </a:r>
            <a:endParaRPr lang="en-US" altLang="zh-CN" b="1" kern="100" spc="-2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kern="1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好处：简历优先处理、与内推人联系提前获取面试结果</a:t>
            </a:r>
            <a:endParaRPr lang="zh-CN" altLang="en-US" b="1" kern="100" spc="-2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D381C46-D288-A0F4-3B8B-E6A23393B811}"/>
              </a:ext>
            </a:extLst>
          </p:cNvPr>
          <p:cNvSpPr/>
          <p:nvPr/>
        </p:nvSpPr>
        <p:spPr>
          <a:xfrm>
            <a:off x="7953042" y="4790408"/>
            <a:ext cx="905545" cy="408125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b="1" dirty="0" smtClean="0">
                <a:solidFill>
                  <a:schemeClr val="bg1"/>
                </a:solidFill>
              </a:rPr>
              <a:t>内推码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/>
          <a:srcRect l="975" r="1"/>
          <a:stretch/>
        </p:blipFill>
        <p:spPr>
          <a:xfrm>
            <a:off x="1126067" y="1615503"/>
            <a:ext cx="5714120" cy="36422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7D381C46-D288-A0F4-3B8B-E6A23393B811}"/>
              </a:ext>
            </a:extLst>
          </p:cNvPr>
          <p:cNvSpPr/>
          <p:nvPr/>
        </p:nvSpPr>
        <p:spPr>
          <a:xfrm>
            <a:off x="1126067" y="4849628"/>
            <a:ext cx="1147600" cy="408125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b="1" dirty="0" smtClean="0">
                <a:solidFill>
                  <a:schemeClr val="bg1"/>
                </a:solidFill>
              </a:rPr>
              <a:t>内推链接</a:t>
            </a:r>
            <a:endParaRPr lang="zh-CN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-40000"/>
                    </a14:imgEffect>
                    <a14:imgEffect>
                      <a14:saturation sat="122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48" y="2264368"/>
            <a:ext cx="11355327" cy="4198240"/>
          </a:xfrm>
          <a:prstGeom prst="rect">
            <a:avLst/>
          </a:prstGeom>
          <a:solidFill>
            <a:schemeClr val="bg1">
              <a:alpha val="87000"/>
            </a:schemeClr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投递流程 </a:t>
            </a:r>
            <a:r>
              <a:rPr lang="en-US" altLang="zh-CN" dirty="0" smtClean="0"/>
              <a:t>— 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笔试、面试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3931" y="1597675"/>
            <a:ext cx="37001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b="1" dirty="0" smtClean="0"/>
              <a:t>笔试</a:t>
            </a:r>
            <a:endParaRPr lang="en-US" altLang="zh-CN" b="1" dirty="0"/>
          </a:p>
          <a:p>
            <a:endParaRPr lang="zh-CN" altLang="en-US" dirty="0" smtClean="0"/>
          </a:p>
          <a:p>
            <a:r>
              <a:rPr lang="zh-CN" altLang="en-US" b="1" dirty="0" smtClean="0"/>
              <a:t>形式</a:t>
            </a:r>
            <a:r>
              <a:rPr lang="zh-CN" altLang="en-US" dirty="0" smtClean="0"/>
              <a:t>：在线笔试（屏幕共享、摄像头、手机扫码）</a:t>
            </a:r>
          </a:p>
          <a:p>
            <a:endParaRPr lang="zh-CN" altLang="en-US" dirty="0" smtClean="0"/>
          </a:p>
          <a:p>
            <a:r>
              <a:rPr lang="zh-CN" altLang="en-US" b="1" dirty="0" smtClean="0"/>
              <a:t>时长</a:t>
            </a:r>
            <a:r>
              <a:rPr lang="zh-CN" altLang="en-US" dirty="0" smtClean="0"/>
              <a:t>：通常为 2h</a:t>
            </a:r>
          </a:p>
          <a:p>
            <a:endParaRPr lang="zh-CN" altLang="en-US" dirty="0" smtClean="0"/>
          </a:p>
          <a:p>
            <a:r>
              <a:rPr lang="zh-CN" altLang="en-US" b="1" dirty="0" smtClean="0"/>
              <a:t>题型</a:t>
            </a:r>
            <a:r>
              <a:rPr lang="zh-CN" altLang="en-US" dirty="0" smtClean="0"/>
              <a:t>：1、单选 /多选（考察语言基</a:t>
            </a:r>
            <a:r>
              <a:rPr lang="en-US" altLang="zh-CN" dirty="0" smtClean="0"/>
              <a:t>	</a:t>
            </a:r>
            <a:r>
              <a:rPr lang="zh-CN" altLang="en-US" dirty="0" smtClean="0"/>
              <a:t>础、计算机基础）+ 算法</a:t>
            </a:r>
            <a:r>
              <a:rPr lang="en-US" altLang="zh-CN" dirty="0" smtClean="0"/>
              <a:t>	</a:t>
            </a:r>
            <a:r>
              <a:rPr lang="zh-CN" altLang="en-US" dirty="0" smtClean="0"/>
              <a:t>题（数据结构与算法）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           2、全是算法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90913" y="1582658"/>
            <a:ext cx="428695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buFontTx/>
              <a:buChar char="-"/>
            </a:pPr>
            <a:r>
              <a:rPr lang="zh-CN" altLang="en-US" b="1" dirty="0" smtClean="0"/>
              <a:t>面试（</a:t>
            </a:r>
            <a:r>
              <a:rPr lang="zh-CN" altLang="en-US" b="1" dirty="0" smtClean="0">
                <a:solidFill>
                  <a:srgbClr val="FF0000"/>
                </a:solidFill>
              </a:rPr>
              <a:t>2</a:t>
            </a:r>
            <a:r>
              <a:rPr lang="zh-CN" altLang="en-US" b="1" dirty="0">
                <a:solidFill>
                  <a:srgbClr val="FF0000"/>
                </a:solidFill>
              </a:rPr>
              <a:t>-</a:t>
            </a:r>
            <a:r>
              <a:rPr lang="zh-CN" altLang="en-US" b="1" dirty="0" smtClean="0">
                <a:solidFill>
                  <a:srgbClr val="FF0000"/>
                </a:solidFill>
              </a:rPr>
              <a:t>3 轮</a:t>
            </a:r>
            <a:r>
              <a:rPr lang="zh-CN" altLang="en-US" b="1" dirty="0">
                <a:solidFill>
                  <a:srgbClr val="FF0000"/>
                </a:solidFill>
              </a:rPr>
              <a:t>技术面 + </a:t>
            </a:r>
            <a:r>
              <a:rPr lang="zh-CN" altLang="en-US" b="1" dirty="0" smtClean="0">
                <a:solidFill>
                  <a:srgbClr val="FF0000"/>
                </a:solidFill>
              </a:rPr>
              <a:t>hr </a:t>
            </a:r>
            <a:r>
              <a:rPr lang="zh-CN" altLang="en-US" b="1" dirty="0" smtClean="0">
                <a:solidFill>
                  <a:srgbClr val="FF0000"/>
                </a:solidFill>
              </a:rPr>
              <a:t>面）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endParaRPr lang="zh-CN" altLang="en-US" b="1" dirty="0" smtClean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chemeClr val="tx1"/>
                </a:solidFill>
              </a:rPr>
              <a:t>技术面：</a:t>
            </a:r>
          </a:p>
          <a:p>
            <a:endParaRPr lang="zh-CN" altLang="en-US" dirty="0"/>
          </a:p>
          <a:p>
            <a:r>
              <a:rPr lang="zh-CN" altLang="en-US" b="1" dirty="0"/>
              <a:t>形式</a:t>
            </a:r>
            <a:r>
              <a:rPr lang="zh-CN" altLang="en-US" dirty="0"/>
              <a:t>：电话</a:t>
            </a:r>
            <a:r>
              <a:rPr lang="zh-CN" altLang="en-US" dirty="0" smtClean="0"/>
              <a:t>面 </a:t>
            </a:r>
            <a:r>
              <a:rPr lang="en-US" altLang="zh-CN" dirty="0" smtClean="0"/>
              <a:t>/ </a:t>
            </a:r>
            <a:r>
              <a:rPr lang="zh-CN" altLang="en-US" dirty="0" smtClean="0"/>
              <a:t>视频</a:t>
            </a:r>
            <a:r>
              <a:rPr lang="zh-CN" altLang="en-US" dirty="0"/>
              <a:t>面</a:t>
            </a:r>
            <a:r>
              <a:rPr lang="en-US" altLang="zh-CN" dirty="0"/>
              <a:t>			</a:t>
            </a:r>
            <a:endParaRPr lang="zh-CN" altLang="en-US" dirty="0"/>
          </a:p>
          <a:p>
            <a:r>
              <a:rPr lang="zh-CN" altLang="en-US" b="1" dirty="0"/>
              <a:t>时长</a:t>
            </a:r>
            <a:r>
              <a:rPr lang="zh-CN" altLang="en-US" dirty="0"/>
              <a:t>：20 - 60min</a:t>
            </a:r>
          </a:p>
          <a:p>
            <a:endParaRPr lang="zh-CN" altLang="en-US" dirty="0"/>
          </a:p>
          <a:p>
            <a:r>
              <a:rPr lang="zh-CN" altLang="en-US" b="1" dirty="0"/>
              <a:t>内容：</a:t>
            </a:r>
            <a:r>
              <a:rPr lang="zh-CN" altLang="en-US" dirty="0"/>
              <a:t>1、问实习、项目、比赛等</a:t>
            </a:r>
          </a:p>
          <a:p>
            <a:endParaRPr lang="zh-CN" altLang="en-US" dirty="0"/>
          </a:p>
          <a:p>
            <a:r>
              <a:rPr lang="zh-CN" altLang="en-US" dirty="0" smtClean="0"/>
              <a:t>​</a:t>
            </a:r>
            <a:r>
              <a:rPr lang="en-US" altLang="zh-CN" dirty="0"/>
              <a:t> </a:t>
            </a:r>
            <a:r>
              <a:rPr lang="en-US" altLang="zh-CN" dirty="0" smtClean="0"/>
              <a:t>          </a:t>
            </a:r>
            <a:r>
              <a:rPr lang="zh-CN" altLang="en-US" dirty="0" smtClean="0"/>
              <a:t>2</a:t>
            </a:r>
            <a:r>
              <a:rPr lang="zh-CN" altLang="en-US" dirty="0"/>
              <a:t>、八股文</a:t>
            </a:r>
          </a:p>
          <a:p>
            <a:endParaRPr lang="zh-CN" altLang="en-US" dirty="0"/>
          </a:p>
          <a:p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en-US" altLang="zh-CN" dirty="0" smtClean="0"/>
              <a:t>        </a:t>
            </a:r>
            <a:r>
              <a:rPr lang="zh-CN" altLang="en-US" dirty="0" smtClean="0"/>
              <a:t>3</a:t>
            </a:r>
            <a:r>
              <a:rPr lang="zh-CN" altLang="en-US" dirty="0"/>
              <a:t>、手撕</a:t>
            </a:r>
            <a:r>
              <a:rPr lang="zh-CN" altLang="en-US" dirty="0"/>
              <a:t>算法、场景题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 smtClean="0"/>
              <a:t>​         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8574617" y="992688"/>
            <a:ext cx="358521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b="1" dirty="0"/>
          </a:p>
          <a:p>
            <a:endParaRPr lang="zh-CN" altLang="en-US" dirty="0"/>
          </a:p>
          <a:p>
            <a:endParaRPr lang="zh-CN" altLang="en-US" b="1" dirty="0">
              <a:solidFill>
                <a:srgbClr val="FF0000"/>
              </a:solidFill>
            </a:endParaRPr>
          </a:p>
          <a:p>
            <a:endParaRPr lang="zh-CN" altLang="en-US" dirty="0"/>
          </a:p>
          <a:p>
            <a:r>
              <a:rPr lang="en-US" altLang="zh-CN" b="1" dirty="0"/>
              <a:t>hr </a:t>
            </a:r>
            <a:r>
              <a:rPr lang="zh-CN" altLang="en-US" b="1" dirty="0"/>
              <a:t>面</a:t>
            </a:r>
          </a:p>
          <a:p>
            <a:endParaRPr lang="zh-CN" altLang="en-US" b="1" dirty="0"/>
          </a:p>
          <a:p>
            <a:r>
              <a:rPr lang="zh-CN" altLang="en-US" b="1" dirty="0"/>
              <a:t>形式</a:t>
            </a:r>
            <a:r>
              <a:rPr lang="zh-CN" altLang="en-US" dirty="0"/>
              <a:t>：电话</a:t>
            </a:r>
            <a:r>
              <a:rPr lang="zh-CN" altLang="en-US" dirty="0" smtClean="0"/>
              <a:t>面</a:t>
            </a:r>
            <a:r>
              <a:rPr lang="en-US" altLang="zh-CN" dirty="0"/>
              <a:t>		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b="1" dirty="0"/>
              <a:t>时长</a:t>
            </a:r>
            <a:r>
              <a:rPr lang="zh-CN" altLang="en-US" dirty="0"/>
              <a:t>：</a:t>
            </a:r>
            <a:r>
              <a:rPr lang="en-US" altLang="zh-CN" dirty="0"/>
              <a:t>&lt; 30</a:t>
            </a:r>
            <a:r>
              <a:rPr lang="zh-CN" altLang="en-US" dirty="0"/>
              <a:t>min</a:t>
            </a:r>
          </a:p>
          <a:p>
            <a:endParaRPr lang="zh-CN" altLang="en-US" dirty="0"/>
          </a:p>
          <a:p>
            <a:r>
              <a:rPr lang="zh-CN" altLang="en-US" b="1" dirty="0"/>
              <a:t>内容</a:t>
            </a:r>
            <a:r>
              <a:rPr lang="zh-CN" altLang="en-US" dirty="0"/>
              <a:t>：1、谈人生聊理想</a:t>
            </a:r>
          </a:p>
          <a:p>
            <a:endParaRPr lang="zh-CN" altLang="en-US" dirty="0"/>
          </a:p>
          <a:p>
            <a:r>
              <a:rPr lang="zh-CN" altLang="en-US" dirty="0" smtClean="0"/>
              <a:t>​</a:t>
            </a:r>
            <a:r>
              <a:rPr lang="en-US" altLang="zh-CN" dirty="0"/>
              <a:t> </a:t>
            </a:r>
            <a:r>
              <a:rPr lang="en-US" altLang="zh-CN" dirty="0" smtClean="0"/>
              <a:t>          </a:t>
            </a:r>
            <a:r>
              <a:rPr lang="zh-CN" altLang="en-US" dirty="0" smtClean="0"/>
              <a:t>2</a:t>
            </a:r>
            <a:r>
              <a:rPr lang="zh-CN" altLang="en-US" dirty="0"/>
              <a:t>、考察你与公司、岗位的</a:t>
            </a:r>
            <a:r>
              <a:rPr lang="en-US" altLang="zh-CN" dirty="0"/>
              <a:t>	  </a:t>
            </a:r>
            <a:r>
              <a:rPr lang="zh-CN" altLang="en-US" dirty="0"/>
              <a:t>匹配度</a:t>
            </a:r>
          </a:p>
          <a:p>
            <a:endParaRPr lang="zh-CN" altLang="en-US" dirty="0"/>
          </a:p>
          <a:p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zh-CN" altLang="en-US" dirty="0"/>
              <a:t>​</a:t>
            </a:r>
            <a:r>
              <a:rPr lang="en-US" altLang="zh-CN" dirty="0"/>
              <a:t> </a:t>
            </a:r>
            <a:r>
              <a:rPr lang="en-US" altLang="zh-CN" dirty="0" smtClean="0"/>
              <a:t>        </a:t>
            </a:r>
            <a:r>
              <a:rPr lang="zh-CN" altLang="en-US" dirty="0" smtClean="0"/>
              <a:t>3</a:t>
            </a:r>
            <a:r>
              <a:rPr lang="zh-CN" altLang="en-US" dirty="0"/>
              <a:t>、谈薪</a:t>
            </a:r>
          </a:p>
          <a:p>
            <a:endParaRPr lang="zh-CN" altLang="en-US" dirty="0"/>
          </a:p>
          <a:p>
            <a:r>
              <a:rPr lang="zh-CN" altLang="en-US" dirty="0" smtClean="0"/>
              <a:t>​           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02A22AF-15A8-1D20-F5BD-1891237C95E3}"/>
              </a:ext>
            </a:extLst>
          </p:cNvPr>
          <p:cNvSpPr/>
          <p:nvPr/>
        </p:nvSpPr>
        <p:spPr>
          <a:xfrm>
            <a:off x="277513" y="963647"/>
            <a:ext cx="11680528" cy="480709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400" b="1" dirty="0" smtClean="0">
                <a:solidFill>
                  <a:schemeClr val="bg1"/>
                </a:solidFill>
              </a:rPr>
              <a:t>3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、简历筛选通过将正式进入笔试、面试环节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5E15A5-ED22-418D-96C5-F4065D17CDDE}"/>
              </a:ext>
            </a:extLst>
          </p:cNvPr>
          <p:cNvSpPr txBox="1"/>
          <p:nvPr/>
        </p:nvSpPr>
        <p:spPr>
          <a:xfrm>
            <a:off x="660084" y="5539278"/>
            <a:ext cx="10796854" cy="923330"/>
          </a:xfrm>
          <a:prstGeom prst="rect">
            <a:avLst/>
          </a:prstGeom>
          <a:solidFill>
            <a:srgbClr val="076DD5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、面试的时候尽量将面试官往自己熟悉的知识点引导提问，面试后进行复盘，记录不会和答的不好的问题。</a:t>
            </a:r>
            <a:endParaRPr lang="en-US" altLang="zh-CN" b="1" kern="100" spc="-2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、谈薪前提前了解面试当前公司岗位 </a:t>
            </a: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Offer 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的白菜价，以白菜价为基础往上与 </a:t>
            </a: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 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谈薪。</a:t>
            </a:r>
            <a:endParaRPr lang="zh-CN" altLang="en-US" b="1" kern="100" spc="-2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-40000"/>
                    </a14:imgEffect>
                    <a14:imgEffect>
                      <a14:saturation sat="122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48" y="2264368"/>
            <a:ext cx="11355327" cy="4198240"/>
          </a:xfrm>
          <a:prstGeom prst="rect">
            <a:avLst/>
          </a:prstGeom>
          <a:solidFill>
            <a:schemeClr val="bg1">
              <a:alpha val="87000"/>
            </a:schemeClr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Java </a:t>
            </a:r>
            <a:r>
              <a:rPr lang="zh-CN" altLang="en-US" dirty="0" smtClean="0"/>
              <a:t>学习路径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/>
          <a:srcRect b="10567"/>
          <a:stretch/>
        </p:blipFill>
        <p:spPr>
          <a:xfrm>
            <a:off x="7808630" y="983996"/>
            <a:ext cx="3927545" cy="5084699"/>
          </a:xfrm>
          <a:prstGeom prst="rect">
            <a:avLst/>
          </a:prstGeom>
        </p:spPr>
      </p:pic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849371" y="410817"/>
            <a:ext cx="7075429" cy="5657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26960" rIns="0" bIns="12696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Java基础与进阶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：JavaSE、JUC、JVM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计算机基础：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计算机网络、操作系统、数据结构（Java集合）、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Open Sans"/>
              </a:rPr>
              <a:t>算法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（剑指Offer、LeetCode高频题）多多益善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数据库：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MySQL、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Redis</a:t>
            </a:r>
            <a:endParaRPr kumimoji="0" lang="zh-CN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Web开发：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JavaWeb、SSM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框架（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Spring+SpringMVC+MyBatis）、SpringBoot2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effectLst/>
                <a:latin typeface="Arial" panose="020B0604020202020204" pitchFamily="34" charset="0"/>
                <a:ea typeface="Open Sans"/>
              </a:rPr>
              <a:t>其它框架：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Netty（网络编程框架）、Kafka（消息队列框架）、Dubbo（RPC框架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）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、微服务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……</a:t>
            </a:r>
            <a:endParaRPr kumimoji="0" lang="zh-CN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effectLst/>
                <a:latin typeface="Arial" panose="020B0604020202020204" pitchFamily="34" charset="0"/>
                <a:ea typeface="Open Sans"/>
              </a:rPr>
              <a:t>工程知识：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设计模式、Linux、Git、Docker</a:t>
            </a:r>
            <a:r>
              <a:rPr kumimoji="0" lang="zh-CN" altLang="zh-CN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……</a:t>
            </a:r>
            <a:endParaRPr kumimoji="0" lang="en-US" altLang="zh-CN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b="1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相关项目（</a:t>
            </a:r>
            <a:r>
              <a:rPr lang="en-US" altLang="zh-CN" b="1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1-2</a:t>
            </a:r>
            <a:r>
              <a:rPr lang="zh-CN" altLang="en-US" b="1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个）：</a:t>
            </a:r>
            <a:r>
              <a:rPr lang="zh-CN" altLang="en-US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仿牛客网、秒杀系统</a:t>
            </a:r>
            <a:r>
              <a:rPr lang="en-US" altLang="zh-CN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…</a:t>
            </a:r>
            <a:endParaRPr kumimoji="0" lang="en-US" altLang="zh-CN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lang="zh-CN" altLang="en-US" b="1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面经</a:t>
            </a:r>
            <a:r>
              <a:rPr lang="zh-CN" altLang="en-US" dirty="0" smtClean="0">
                <a:solidFill>
                  <a:srgbClr val="333333"/>
                </a:solidFill>
                <a:latin typeface="Arial" panose="020B0604020202020204" pitchFamily="34" charset="0"/>
                <a:ea typeface="Open Sans"/>
              </a:rPr>
              <a:t>：</a:t>
            </a:r>
            <a:r>
              <a:rPr lang="en-US" altLang="zh-CN" dirty="0" smtClean="0">
                <a:solidFill>
                  <a:srgbClr val="FF0000"/>
                </a:solidFill>
                <a:latin typeface="Arial" panose="020B0604020202020204" pitchFamily="34" charset="0"/>
                <a:ea typeface="Open Sans"/>
              </a:rPr>
              <a:t>Java Guide</a:t>
            </a:r>
            <a:r>
              <a:rPr lang="zh-CN" altLang="en-US" dirty="0" smtClean="0">
                <a:solidFill>
                  <a:srgbClr val="FF0000"/>
                </a:solidFill>
                <a:latin typeface="Arial" panose="020B0604020202020204" pitchFamily="34" charset="0"/>
                <a:ea typeface="Open Sans"/>
              </a:rPr>
              <a:t>、</a:t>
            </a:r>
            <a:r>
              <a:rPr lang="zh-CN" altLang="en-US" dirty="0" smtClean="0">
                <a:latin typeface="Arial" panose="020B0604020202020204" pitchFamily="34" charset="0"/>
                <a:ea typeface="Open Sans"/>
              </a:rPr>
              <a:t>牛客网</a:t>
            </a:r>
            <a:endParaRPr kumimoji="0" lang="zh-CN" altLang="zh-CN" b="0" i="0" u="none" strike="noStrike" cap="none" normalizeH="0" baseline="0" dirty="0" smtClean="0">
              <a:ln>
                <a:noFill/>
              </a:ln>
              <a:effectLst/>
              <a:latin typeface="Arial" panose="020B0604020202020204" pitchFamily="34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5E15A5-ED22-418D-96C5-F4065D17CDDE}"/>
              </a:ext>
            </a:extLst>
          </p:cNvPr>
          <p:cNvSpPr txBox="1"/>
          <p:nvPr/>
        </p:nvSpPr>
        <p:spPr>
          <a:xfrm>
            <a:off x="1068404" y="5539278"/>
            <a:ext cx="4855337" cy="923330"/>
          </a:xfrm>
          <a:prstGeom prst="rect">
            <a:avLst/>
          </a:prstGeom>
          <a:solidFill>
            <a:srgbClr val="076DD5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zh-CN" altLang="en-US" b="1" kern="1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资料分享</a:t>
            </a:r>
            <a:r>
              <a:rPr lang="zh-CN" altLang="en-US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CN" b="1" kern="100" spc="-2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kern="100" spc="-2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altLang="zh-CN" b="1" kern="1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://github.com/zhujiangg/JavaShare</a:t>
            </a:r>
            <a:endParaRPr lang="en-US" altLang="zh-CN" b="1" kern="100" spc="-2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2">
            <a:extLst>
              <a:ext uri="{FF2B5EF4-FFF2-40B4-BE49-F238E27FC236}">
                <a16:creationId xmlns:a16="http://schemas.microsoft.com/office/drawing/2014/main" id="{0657A355-C97D-4E34-9DAB-A1424602D9BD}"/>
              </a:ext>
            </a:extLst>
          </p:cNvPr>
          <p:cNvGrpSpPr/>
          <p:nvPr/>
        </p:nvGrpSpPr>
        <p:grpSpPr>
          <a:xfrm>
            <a:off x="10284" y="-216218"/>
            <a:ext cx="12192000" cy="6858000"/>
            <a:chOff x="0" y="482"/>
            <a:chExt cx="5762" cy="3838"/>
          </a:xfrm>
          <a:effectLst>
            <a:outerShdw blurRad="50800" dist="50800" dir="5400000" algn="ctr" rotWithShape="0">
              <a:srgbClr val="000000"/>
            </a:outerShdw>
          </a:effectLst>
        </p:grpSpPr>
        <p:pic>
          <p:nvPicPr>
            <p:cNvPr id="5" name="图片 2">
              <a:extLst>
                <a:ext uri="{FF2B5EF4-FFF2-40B4-BE49-F238E27FC236}">
                  <a16:creationId xmlns:a16="http://schemas.microsoft.com/office/drawing/2014/main" id="{CE846957-7F39-4ED4-BB83-5188B0CA6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82"/>
              <a:ext cx="5760" cy="38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矩形 4">
              <a:extLst>
                <a:ext uri="{FF2B5EF4-FFF2-40B4-BE49-F238E27FC236}">
                  <a16:creationId xmlns:a16="http://schemas.microsoft.com/office/drawing/2014/main" id="{9AEE68AF-61C6-49AD-875B-A1BFEC57B5E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482"/>
              <a:ext cx="5760" cy="38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文本框 46083">
              <a:extLst>
                <a:ext uri="{FF2B5EF4-FFF2-40B4-BE49-F238E27FC236}">
                  <a16:creationId xmlns:a16="http://schemas.microsoft.com/office/drawing/2014/main" id="{99AD50AC-6A55-464C-BA96-E590ACC4933D}"/>
                </a:ext>
              </a:extLst>
            </p:cNvPr>
            <p:cNvSpPr txBox="1"/>
            <p:nvPr/>
          </p:nvSpPr>
          <p:spPr>
            <a:xfrm>
              <a:off x="2" y="527"/>
              <a:ext cx="5760" cy="379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ctr"/>
            <a:lstStyle/>
            <a:p>
              <a:pPr algn="ctr" eaLnBrk="1" hangingPunct="1"/>
              <a:endParaRPr lang="zh-CN" altLang="en-US" dirty="0">
                <a:solidFill>
                  <a:srgbClr val="FFFFFF"/>
                </a:solidFill>
                <a:latin typeface="Perpetua" panose="02020502060401020303" pitchFamily="18" charset="0"/>
              </a:endParaRPr>
            </a:p>
          </p:txBody>
        </p:sp>
        <p:sp>
          <p:nvSpPr>
            <p:cNvPr id="8" name="文本框 46086">
              <a:extLst>
                <a:ext uri="{FF2B5EF4-FFF2-40B4-BE49-F238E27FC236}">
                  <a16:creationId xmlns:a16="http://schemas.microsoft.com/office/drawing/2014/main" id="{3BA11132-655E-4756-87DD-522BB222B403}"/>
                </a:ext>
              </a:extLst>
            </p:cNvPr>
            <p:cNvSpPr txBox="1"/>
            <p:nvPr/>
          </p:nvSpPr>
          <p:spPr>
            <a:xfrm>
              <a:off x="9" y="550"/>
              <a:ext cx="3596" cy="509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50149" rIns="0" bIns="50149" anchor="ctr"/>
            <a:lstStyle/>
            <a:p>
              <a:pPr algn="ctr" defTabSz="666750" eaLnBrk="1" hangingPunct="1"/>
              <a:endParaRPr lang="zh-CN" altLang="en-US" sz="2400" b="1" dirty="0">
                <a:solidFill>
                  <a:srgbClr val="FFFF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微软雅黑" panose="020B0503020204020204" charset="-122"/>
              </a:endParaRPr>
            </a:p>
          </p:txBody>
        </p:sp>
        <p:sp>
          <p:nvSpPr>
            <p:cNvPr id="9" name="文本框 46090">
              <a:extLst>
                <a:ext uri="{FF2B5EF4-FFF2-40B4-BE49-F238E27FC236}">
                  <a16:creationId xmlns:a16="http://schemas.microsoft.com/office/drawing/2014/main" id="{D4ADBBA3-998C-4F2F-B93A-CB156DEE31F9}"/>
                </a:ext>
              </a:extLst>
            </p:cNvPr>
            <p:cNvSpPr txBox="1"/>
            <p:nvPr/>
          </p:nvSpPr>
          <p:spPr>
            <a:xfrm>
              <a:off x="1195" y="2141"/>
              <a:ext cx="2456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90000" tIns="46800" rIns="90000" bIns="46800" anchor="ctr"/>
            <a:lstStyle/>
            <a:p>
              <a:pPr marL="186055" algn="ctr" eaLnBrk="1" fontAlgn="t" hangingPunct="1"/>
              <a:endParaRPr lang="en-US" altLang="ko-KR" sz="3200" dirty="0">
                <a:solidFill>
                  <a:srgbClr val="0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HY강M"/>
              </a:endParaRPr>
            </a:p>
          </p:txBody>
        </p:sp>
        <p:sp>
          <p:nvSpPr>
            <p:cNvPr id="10" name="文本框 46100">
              <a:extLst>
                <a:ext uri="{FF2B5EF4-FFF2-40B4-BE49-F238E27FC236}">
                  <a16:creationId xmlns:a16="http://schemas.microsoft.com/office/drawing/2014/main" id="{7280E052-6819-44AD-9CB3-39FEDA36236E}"/>
                </a:ext>
              </a:extLst>
            </p:cNvPr>
            <p:cNvSpPr txBox="1"/>
            <p:nvPr/>
          </p:nvSpPr>
          <p:spPr>
            <a:xfrm>
              <a:off x="1195" y="1407"/>
              <a:ext cx="2456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90000" tIns="46800" rIns="90000" bIns="46800" anchor="ctr"/>
            <a:lstStyle/>
            <a:p>
              <a:pPr marL="186055" algn="ctr" eaLnBrk="1" fontAlgn="t" hangingPunct="1"/>
              <a:endParaRPr lang="en-US" altLang="ko-KR" sz="3200" dirty="0">
                <a:solidFill>
                  <a:srgbClr val="0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HY강M"/>
              </a:endParaRPr>
            </a:p>
          </p:txBody>
        </p:sp>
        <p:sp>
          <p:nvSpPr>
            <p:cNvPr id="11" name="文本框 46104">
              <a:extLst>
                <a:ext uri="{FF2B5EF4-FFF2-40B4-BE49-F238E27FC236}">
                  <a16:creationId xmlns:a16="http://schemas.microsoft.com/office/drawing/2014/main" id="{9778E3DF-5C5E-4FB0-80D6-DCF6FEF36A1D}"/>
                </a:ext>
              </a:extLst>
            </p:cNvPr>
            <p:cNvSpPr txBox="1"/>
            <p:nvPr/>
          </p:nvSpPr>
          <p:spPr>
            <a:xfrm>
              <a:off x="1195" y="2875"/>
              <a:ext cx="2456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90000" tIns="46800" rIns="90000" bIns="46800" anchor="ctr"/>
            <a:lstStyle/>
            <a:p>
              <a:pPr marL="186055" algn="ctr" eaLnBrk="1" fontAlgn="t" hangingPunct="1"/>
              <a:endParaRPr lang="en-US" altLang="ko-KR" sz="3200" dirty="0">
                <a:solidFill>
                  <a:srgbClr val="0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HY강M"/>
              </a:endParaRPr>
            </a:p>
          </p:txBody>
        </p:sp>
        <p:sp>
          <p:nvSpPr>
            <p:cNvPr id="12" name="文本框 46111">
              <a:extLst>
                <a:ext uri="{FF2B5EF4-FFF2-40B4-BE49-F238E27FC236}">
                  <a16:creationId xmlns:a16="http://schemas.microsoft.com/office/drawing/2014/main" id="{4553BE65-3DF5-4B55-84E0-69A6798DC074}"/>
                </a:ext>
              </a:extLst>
            </p:cNvPr>
            <p:cNvSpPr txBox="1"/>
            <p:nvPr/>
          </p:nvSpPr>
          <p:spPr>
            <a:xfrm>
              <a:off x="1195" y="3609"/>
              <a:ext cx="2456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90000" tIns="46800" rIns="90000" bIns="46800" anchor="ctr"/>
            <a:lstStyle/>
            <a:p>
              <a:pPr marL="186055" algn="ctr" eaLnBrk="1" fontAlgn="t" hangingPunct="1"/>
              <a:endParaRPr lang="en-US" altLang="ko-KR" sz="3200" dirty="0">
                <a:solidFill>
                  <a:srgbClr val="000000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Times New Roman" panose="02020603050405020304" pitchFamily="18" charset="0"/>
                <a:ea typeface="HY강M"/>
              </a:endParaRPr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73465055-E455-E3B6-DC4F-5DE5EFD920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8" y="22879"/>
            <a:ext cx="4038993" cy="1232740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2C1E1425-2D2A-670D-E907-8EC2966A9678}"/>
              </a:ext>
            </a:extLst>
          </p:cNvPr>
          <p:cNvSpPr>
            <a:spLocks noGrp="1"/>
          </p:cNvSpPr>
          <p:nvPr/>
        </p:nvSpPr>
        <p:spPr>
          <a:xfrm>
            <a:off x="1435699" y="847432"/>
            <a:ext cx="5976664" cy="718964"/>
          </a:xfrm>
          <a:effectLst>
            <a:outerShdw dist="53882" dir="2699999" algn="ctr" rotWithShape="0">
              <a:schemeClr val="bg2"/>
            </a:outerShdw>
          </a:effectLst>
        </p:spPr>
        <p:txBody>
          <a:bodyPr vert="horz" wrap="square" anchor="ctr"/>
          <a:lstStyle>
            <a:lvl1pPr marL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eaLnBrk="1" hangingPunct="1">
              <a:lnSpc>
                <a:spcPct val="125000"/>
              </a:lnSpc>
            </a:pPr>
            <a:r>
              <a:rPr lang="zh-CN" altLang="en-US" sz="25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  </a:t>
            </a:r>
            <a:r>
              <a:rPr lang="en-US" altLang="zh-CN" sz="25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Java</a:t>
            </a:r>
            <a:r>
              <a:rPr lang="zh-CN" altLang="en-US" sz="25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求职</a:t>
            </a:r>
            <a:r>
              <a:rPr lang="zh-CN" altLang="en-US" sz="25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2" charset="-122"/>
                <a:ea typeface="黑体" panose="02010609060101010101" pitchFamily="2" charset="-122"/>
              </a:rPr>
              <a:t>经验分享</a:t>
            </a:r>
            <a:endParaRPr lang="zh-CN" altLang="en-US" sz="25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62E81AF-E3A2-F4D5-0A89-230DDC9466E0}"/>
              </a:ext>
            </a:extLst>
          </p:cNvPr>
          <p:cNvSpPr/>
          <p:nvPr/>
        </p:nvSpPr>
        <p:spPr>
          <a:xfrm>
            <a:off x="0" y="4760686"/>
            <a:ext cx="12192000" cy="209731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679B355-8434-A53B-36B9-CB041909D0B1}"/>
              </a:ext>
            </a:extLst>
          </p:cNvPr>
          <p:cNvSpPr/>
          <p:nvPr/>
        </p:nvSpPr>
        <p:spPr>
          <a:xfrm>
            <a:off x="2483355" y="6180117"/>
            <a:ext cx="72458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2022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年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5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月</a:t>
            </a:r>
            <a:r>
              <a:rPr kumimoji="0" lang="en-US" altLang="zh-CN" sz="2400" b="1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17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日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308D438-5406-E807-63C7-4C20F8616ED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7034777" y="862866"/>
            <a:ext cx="5175859" cy="382297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68076" y="1645705"/>
            <a:ext cx="63401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祝愿大家</a:t>
            </a:r>
            <a:r>
              <a:rPr lang="zh-CN" altLang="en-US" sz="60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前程似锦</a:t>
            </a:r>
            <a:endParaRPr lang="zh-CN" altLang="en-US" sz="6000" b="1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60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谢谢</a:t>
            </a:r>
            <a:r>
              <a:rPr lang="zh-CN" altLang="en-US" sz="6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！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EF16F0C-5AB2-B08A-4B9A-9B03F006E7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/>
          </a:blip>
          <a:stretch>
            <a:fillRect/>
          </a:stretch>
        </p:blipFill>
        <p:spPr>
          <a:xfrm>
            <a:off x="928996" y="3766457"/>
            <a:ext cx="10354576" cy="21880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14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2"/>
    </mc:Choice>
    <mc:Fallback xmlns="">
      <p:transition spd="slow" advTm="12512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699D253-2045-437B-8E47-55C6EFF6C22D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K2DfUuHb5M5aCsAALNWAAAXAAAAdW5pdmVyc2FsL3VuaXZlcnNhbC5wbmftfHlYU9farz32aAcErRYSgaSWVq2VxBglIJDUOtDWqVY9DgRSjCRYIRgQCJChHlvGQLRVoqJE5VhnEKIkQki0QLYaIEKrMSUQyS5EDBA3QxLIdBOwRXvaP+493/fce59PnocnyV7rXev3vusd91575X6+PmLaG7PfmDRp0rRPP1n5xaRJf8dNmjQ58bUpriuv3eif7Pp4JfmLiI8nlTX79bh+vEpdvm75pEkVvDdtMX93/X597yfbkydN8qxz/78CJJ7fNWnSPz75dOXyzYzovvZE3hXqdmdM9Ez01z4ftc47/iWZudOEJd8NSHhj5aw5h1d+cHT2vz77+ptZf3/d+63XTue9/jEm6NS0Vy4F1k96ZUbeJx9c++eg9WSd9G57jf6E6vhSrD7aEA3MC6mkUuzHlgqpZRRODcW49UTg6IiSwzb9+Cb6RLjTNqhnD3wvmOT+02DIl7jti02KWHRhMT0mley++PWKGaHdj5kam1rJLoqe4b706F59STqe5tA67aSMv493erum+0Nb8DL3j73xO1XMhg2c0Z+GPp5orHxzbA7Pk/TBSQ2EBOcNJQtVy+0btHq5rl71BbtfWUw7GSRzujvV3CiiD96aimTmbmA92SQ/9uFjmAjvHFHKGtNk1vah6si9x3hGCEASZA6V1HR9aKD4AWRFas8hR25HtCp0fT5RQTPNme0CEWOhYjB2txYIqWdpLmipbuxPymI1zK4PSemmUZXM0XCr83o5q099JVLUHKs69wBDs/cIHD0jr/kHRNtGb3mxn9oSNoRBKzPsoZ12I8d5fdoGqKIviaS1deOU5TXDdKyUWpfxtEAF9lnZRnlCubUCDTRtlY3e1/MSJOz79MG5CLRr2nv6X+RNwx9ND7izJ3rw+GBn/Ehqd7XrCsOnjuKRpxC1f1rj+V3Nw2GpbhlmiMJP6ZmNA63J4Z5yA/kjopS1FRfuXRiDrYlHyte5Rgum4YJoWbAN8ukzAvSXoocvDhqyYJ/Lh3WVDBaxyo/YYZaaay2m6crp/vwGg8IcWtL0Nhp4LclpNwtI8zoSJQkeODABrLLiq4qTzsmbGOEdCDSPus8xInCOjLTtvFwoalCsIOJpvvwCg7wc8rhN385sLhL5Kj0L2uqPLitZWi2JTy+Ggi9ZtxMeMKytA2xdF49jA9EdGyROp8PoZKsBH1VBG9c6zR9MVInh2kjDjGSmdqEWod0EGgjSDXLztjC5OJop4FnzSQCZpy0XOyysPEOh9XUw84MaASNzbhmuw/lFWGRYjfGqAV4p4TEWqlVu/du7jfYr0LrC4++YeO7yD6b82AWr8sODlZjVXGR+wa05NF80z9AQq9iYRERHe4IsQIH5J9cgt9dbC1UAOceMW93IQrSJ+9c9dsnYWMRVNk0/oLVsA+751G0meiMzuUzM3+Rd0B4iHpXPB1XiXpJzmKQk8figSUH9WB4LsuXWHFFDLMTQVdLb6U5oAGXGIgzi5tYBqa7Lsg2E5H3kq1yzS/QpRXXbiN4qf2Qa0duYSGTPdC05A6kwtliWSjvAPsg+M9E1hTVGg8ID9Db6dokf+TFDArLBwVkiX3N4NNKMlSJB8zs1gvxdIEVjHsgM7Sdr0iROsVENf8uMaT5wFcF4xWVhdfuugBSPv2H8vmFU/Qyrkb/zVsCPi8p8+cD56St+hPllwd7TZShEDQbMCbkCxAOxdDtmZ729wPCtuH1UqhvTg5+X0soaGMEldPjkjqQ4LoRG8SricpbHeXDoVhhfbhyZzgfa+KJ8q78zboMGEPeLBVCGxE+l7WIX8ZYKJeVdik6sYKQx/0CshBX2AyM95HwW5iJKm9q+DGiySP2Vh7kkcA+hQ4owyV+D66qgKiiJ6VVgaDDQBZBdaNuRY2xgWMW8Rc25vWzUW7w94TR5m/xqSP3B2eZaA3zxlFaxY3QPzK39RNwAuQezc6Hg7FJ5PmzOA90A7JD8ncXyQzBYEblrejmv7YrWODBKP9mVoCr3cjE3bCeeK6Mnhzy9ciUbwLwjbyvaCeMqyLMKXlncn8YthEzi9WFWOqsGVvnAGFDfx0fzAJiqptF+OdC4x14B9K2Q+CUizdeZ6TmiQCS47rEfjjzLT3sJ2sPEg31udX5Afs1PGwCFz0IDsWAmVUPNUYHsIiXDk94GEd4o0i1T24nv0YQOfKHoCoEEZtQNVDLCUS6Vshe2ycm5ACIxH6hGrB1bymQyR0/hvgrCN2GO1qcUlX4pCaNh2f6JvsrHb2DmFrZ9I1ZCVcPWKE+4YcZ7U44PY8Uu/heZ0uPBalzndKAJamzqStElv1VKCQOTNFslgWwZ6AC7YGHApGX1CbpKBbeYXyu43sW6QjDly5vEzmFtBVypIcr6qlMKi8EuCz5nOTqaJ+JBiSMLgekCo9gh7mCkw8y+usxYZonQKLMsy1UIrTduj1qX1bPKOU7Qlivqy8iqB2G8pYitxHkI50Cqa51udt6ooGOz/smwMkybPOYpDsWEpNbnXPXDy4VSOYvb+e7qbHE/g0RHkh/D+FFLaHJWfRe9FhqFJbuZGS7emwNSuDvoxdBI/nJsyWk4mcT9mq621GCBFHAZ3S6OJs5D5ZPA4Sh5E+Rxj9VPTRiBUCRPn4LiOVmN0FI/XsCUDnp7catLkVSZzJO8FnwH3sVv/EjtDDSQAA4iVPl8IDaGJQPZuuRqm8M9loVJNScfitcQtWZGOIKs4WjMlnB/Y1qYHGKAZCSPqgGCke6YVpcS6LI4T/K2bXm33plSyAhBIQkD8KIDMUTvFT+K40N+qL86q7ROHM+dBaaClWKWREZP1zgHquesPkQn0O3QUTMrHneWrMlTNsHewEL0csEHIQ7pHdhU4GkwagwXk7aCux/sw3gXmotreV1GNSwQiMs4Zt0eyZYYeOE0AiJRwkonQRkex0F7c4cy5bHFTmIrXY5Vgs+qZVgtiBw+oOIwywuMPQwmXQ1DZ3fZ5WJYOY8uHnVEapWrKo2GvS2s7Cce2/EdYiP9pNgxgB/jbV8gOFd1iazR7R2xT3VdeVjgCtpw0fpiLcfd3g7DeR2kG679VeMr7s/SXZpX3bG88Dv6TPdn8GdjoWvSo/nwv+pQbhngy5hTxnMIbrH78+bGxbS/ub9E3BG/7v70ex+cO9bh8H/Y4V73hXMlyzK7j1GbS1gmNfbTPOE7zd8E+1ZiyfKxjtcsd7dKk0y2QaW2ZMl7PfwG9XTqytTUzWPDfpSPdDzNFlE9Ps1Ip6/eRY1oGKc5+K/tavVGzNiMge/t/sfv/d/89PiRk/5vj0/98XeU2Jck/2+Q+EcQRlt4zYj0Xw8Jrf01Rk17mpaVqopK8z/MWAtCDeQC4HLC4YlRs0ncb8ya5A3L5iMqGY1Tml9o0072CjtYmA28g6gplPX2nh+zha+9l9k8oYh7aW/zWAIEa6ilDd0z/W5zYd6Y3sedrkP7TuPdic2PSRa09XQ/35AY7o0oVizJalJ0rMdFPoeZrTi99wPHqoF5JQyd6Xo/cQPBPjRCvoMgP7zedTX9mGsYxfPDhFgC/XeoyR411xBBabUnM16cY3Ra9j9MsLrL8Q81XalPPgwNXTBmqae+9ZTFW950t624v6qOcq/zBSkE2b5d8WEmt/PMxRjs470vsuP48fSRcPnBpb5BBzzPPS+Gyk60nxuIIRX+V02KVP+/aipVeBQvz970vBzUT308r/Rish5X/hXAGMFf4bv05wRbT9d98CcyKP/4T2eO/vZPsUre8F8/oXD7LLF1pOBrlQAMwXi0f6gPu+xEpbB055j/2/H4qSJLtjculodZafU48ectXFTo3id/ysTV3sWTz/2VkP2DU4InbOBeJ38ap/PeXQT59i+xj37+i+Wk/NVwW+7fvPCnkqm7nD9l/Z+zm/qB7x8giBD2rAiXsZmW9jN5+NG4UVhd2ZWpfyAPnCoj7ztW9EckRSs6MdXx5D9A14abNYOVt55uqydrz8H+MJ35aZ3XubpOTA5QBqKfx460P46gimjtnwF1K7x5IX+w18Kd7zEHi7UnCnOy5yMuxSSH/g/wivtYLH2oNiRTlzsvunuWyyey9zkq5OXbwYE4laHneeUzGDqzkfgaQ1lNdPeDK5FUt/fp2+P/D+hoeSnsfaPU2i8cW+LI6B0Sgdun2rosJ4hLvpS3gUn+/3h+xgJ68nYuG/Ok4WlaTpT+oOXmZK8T7cnKcBEpczfmKX70cakevVWpWUJDUJ4niwUpQw/JvJOy8JJaOKEaEUCSBJYRSm7BZHLDCmLirBVfaijEKsQUPr8BO4/P51ln8wGrf4MBEstTzjyh11tzeTHEKhQq3xrZMTfPSiysMVijOvQWYoGOnMvbTcRPaW0ZIL8JDl4wBE4oTVk5TFVJx065wcj0SJxT0gDTwU9iugs2Pj2djVgm49FHYB+A6oOJ7MFiJdpX+TdX/ffUp9xVa1kZIWWhedZpdI4rxWJ6nHAViOWYt5oRERIjI5wdJeXFQtvAKoVrNLqglIEkf8MFFtOwHVQiPs+MRfGsuQo5TwqAs3kYFBLJYfpVdzznIkbz9idwv12DERcgVYUb0WVCZvdO7rfgQAus94zYAYOVMjI1GySB/ZkhfnK7fBhgBCOU88t8jYmz+DwKLwDF21+xIEsjbooLk3cBNUymomJpXmdS2A/QjR3RCDNSlGuN4izcGPZguG3f8AvTxgS6cklVka6PfMLvQHslvVjcMT2ALAnMI5Hv5VMxcrFIWg4bKRK5byBsJOKz6ud34PtxO/BFUQhArM2fTe5mmHaFdXRZ8+Xk2St6q6EqBgkaGIDqgWU0QXhJ7+ClS/wJrVWpYODFSigwmkddiYqQTK97FMf9ht7OoOzSKMXlw30fE70busCu+ajIwgIFsDjTr4Zb3DIA3AODFLyA2bzdYY4UMAGSyrERqp2wpTTTcwah2uqRIIwJ9NXuvBnp9TVU+nDOasnw1z6l0WH5yWGD9JEA7UZbnJnRvYsoNYi3hxfGqejYDjPDRLFV01x1bpF+FOLxPsgDKm0zzPNpM3lz2AWvpNjJA+qEFyX2S5qG2xbIORzKjvJ01TGMubtmERbgV8thfuCwOHoWGE3kSPD91FmiSF4xJquw5ekZYEbfMtpqEFDzeZnXJErYvBUS53RRvqLUVZook25yN6aFOcQ8MVOz1RUalQVl5RMerFq6cxvRM3s7BkZR5S5Hra6dfqB9AH6YXswI0omZIR0Nk2AHtOKFZTj5nfkdqoFhsbbrEawuhkgNCxVm+NFrugxbXOoqM1CPrFYA19g2gzKGmOhRMgeV38bV2etBrkJHVso3R9VOTPndkudSh/eaJvzFnE+FE3L4pPXyS5L/sSRh1l6hSP/mH4omxpML55rZJqGgvQTzb4VW8TwBc6D3hr6kJpz6Sat65Nh06opUSuP/eZX5v9fh63+QrL+omtlPDyBPhLvQ64daoxmd3/oQcFD6KM9p4Q0NMuAky48+zXhbp5cg3PLoADWRY21T9teaO5ryeIk5vBC8qTf5x6BxQQVhHvQM2H+dRwjJdHHdquxpzNRaO/a9GvZ2IqPOt5kwVa3PAqnj0nKnIJLw+7sFJngweOy4+lFanm77CbU+B6SMd6gPPnfpbUKl40g58327razW2m5cHyHdZMrdwHzXTqRLnsX/qA1QqV2tT+tpiUCuA2o3+RDOlLCkwdG/xzWXiBfb/bwinREHynSHIhCfEqh+8353jzb7WbU+uF7mWVKQYfvYJmab0sFg+G9+xl08DyX7rbeTIrQNPjJLw1AyAP0WqWujhkp7EjN+Km5dziMNlPa0xYwD721Lkw6eFLrLF6JE0usuwUbaBOzRnrbEkVUGEVAO4hfT7RD7gZGsFjvi7KOPzxhiL5q3DtcaWcZYAchyzjmdJgH99YQyuxwnpZ8TZVuNMqetcrqq5nHlWiLCfCwqaKFWP+rQDXdZay5bQj9VCUILvx9XSbpap05xVXlmdVRa+/BbXuFD9/r22HYu4YrctZ9IO5D/IJFH4psrvFUcS2e2klRIQn9F5CyJ5m2kq1epFJuN5U++9YlmuKSSJYtvLIYHPAV5hBIpK10GDWCVYckOUyzkAN4Z6dnAGTVFDuoGxIKLEJ582/ZAJE2xXpH1rkCO3svn7UZCad+XETh+yHFZ6xY3XIXXkbjFGMc0cq8fWVcGUogcDeB+OIHOfLR/ajQzMixzMbvAJSCft/nZLa44sDXMmryvZVhujcwDqhM3hA//vAYPuFWpdU4iZaRR1XXwBgIHwo+XKl0Gpg+IhYEgLAIcBSvpSMjAiCQizsA+A9r4ciEWOLisA2EMyOi/oS8b8mi21HzKnxBZxR7MksIZgxUAosb+gDSrHGgjn+Km+uP4BVR6WUQDbDbYBxlWNXTFLIn2UlAPR++rNdBGSnswr1EDOlBFIMXjiEHEoydzj2LiCw3fwODkeO6DA2SP7zbaqplWGA5kLdRKr/l9xE/k8XA0kYNuUeTIivcx+39T0oayAmpC4SvJ7YzuWG5k9mJaIbDE4WjML/MxJvctCOQssd+ailwbIYnizkgOW5Nku21O0hDxe7CZ8l8Zq7sAvKmCL2EF0eRfzkajC1oWsxtZ3B9AeAl9ZEtJxY1ZysdR7IIk5rM7O1G+AeSgtasV9MW7VLWP+1rWcYtB+FnQHrWvtnFLPnKdU+cjO1qYVjM7gMI9jpmbBfPmgxRYrJnekhPiixPq7IWGhnvpMzl6Sg5wkHUlKey3cUPldGyGy6aZjgHYMqGhAJDsu6+L+Kl8IKAnJmSnHIsutbQMFtKFGd3do6NQ772ue/DESJKxciesWRod4vm7JOh77byhldCoxRoMdsGmgl0rYDhA+/Yy9kr7GUNUGsE5olR2OEyic3XtZUUBFAl+Sj1EfgKZGHP1833fBlgSp93IudNGBbsHth/f40pK20fxZEbBA2e1Ff/iXLGzJ8fY8rsVumGGNemaX10nTHWGXht/XnKBjp1txtR0pIgQTtSecFphJ31JB94R3QQjuDRXxEPO4Ml5Qp4o+xK3GKIXFJlDS6Jmk7YqDMaArM5h1QKgbtz1i9diGAXUuA5Xzq8/sMs226VY/BXdsA9XSCTMcGuFUS0+ltu2EhxuGR2OC2vuzThG127tuaj8ksgrjgkLXTw7kbefPnK5Wdw+YH7XmrnIxdKqAsNWo/Fiaf/Tb9HMOfbjXU+fuSp+ILuXGbK5cM5ee+mTloyj3P0Y36DSbETGYxu7KGD7LGdSqiR8pihXbigdNmyUaPPL+HAz64gO/r06TnQJMu9BOcsUsMXAUbEjdBG/jjqrjmwy78qChYH4B3VUl51yKEQCAmDIH8+fojTMDqpzO/ahPUV1z7z5Y0pNc4XxZ0nPusTPZJQQ5jPvS6syWICU9dvDknHW6q6rv/nVkQfOo141+bLJS1646nhS7ljg3380s8634yC7PenhMxffzoS8oF11/jUj9fPwh9h9SeJnDcNDLp+z1EUxWNoDAONC/3yDwN5L/amz0EWVT1orY4esfQYmI6P7GLW1pbA9bOB2QI8KnX3nGQWJY6JyijzTGt0B7oUGHsHBWKap8CUcZ4f9Vm/uMPcKlSXOLW+4/NHmDFrjbznCvo1KgtOm3iodODI0kTlsHq5DOhaF/7ckHJtrn/74JpVgueXVXJLefUzotCmdrwbNlYrAzDCp6tJzHe0qjl2ldj/EFOoFHIcp8r2EC5aOQiNkiS6fGHzj28re767ZKVrDRD16kVvcuns8iyj84gh907KCMTnc3HhxMe2zc4fGCIM/2yJf17Nk/FZ0xIW74g9Orh7D/mj+FjjubJ3xHMHeo565IYxuglwYVglGfz7XXMIcuNOmOkp9NvT9lIJi7egDUfS+eflm5IqD14449ByHvpdlzNSqV3iFHx41yByGNtVl7LNZniwAKdwcgdOmV04tgpF27solgXBK2hnYfl1FfXmrd56xwiLNKzcASI7t/ToW8yQgxIGVSmY3VqTNoP8GLypWw52BlR+Jxdysf5g0r+TWyHA5x84kHqlqtbCr4yTEQoHQGDIWwfYevli2mCbXWn2UGqJPIskR9TWmuv6TmQ84EV+GWeOJ3kWT1xG9VUgRkt9wambdE3d4ZmhdZmJutX5feCUbybYwr5Lw5OQoZoFxoHfd74OONjbBtuhU+XK+y7+cgpPJRIIc2BhmWFgfC1aXirWw+J2a3JbF8mZYkttViWUMOWWWKtc624iO9mqt8CZpa5jTjEnhz6FcrZAlJ4cnyR/D+IFOz0axw7LRxHjQNQr8Qj7qp6zivoKNRop41kIzVt44v58clrkE5YuOAOEJrRXj2df66PtbgKY421GGxyGo8Q7U2NglnJ8N+7IoYK3HQYWC/C+4K01jj5D1UJIk8MMp98R9A9tP0zk+UaRlWToDTlp2CbkG6ZwZE9JLHTfv0s3XjWJ4XecA/FgpFABu9ECBAMAvUjZyobkd3pObLBjzfPmJ4fMzVbK4m7ltwMHqhat/Vj8K8E+CajFSXqXOSvY4pYghKMZM0+/sRRbQBNu0k0v0WaGA7XxA+BixYi13KSaPQt5FDCq5D58cp2Fvdy0HvMFe3ya3l009xeAqzGh/MlniRzKUwrBg5nzUm/Tari7DbwrtrmHnYOSAZSMEe7eO0d3FoFBsrOPkva8rOrFlviKkMiifBFaRJUTPk6UM727YSuBqSH9iOLPQGlkYDm0TWokdqDKk6lj4m+ufLJDOBTN3c48e+erRkmca+5WWjp1yGLMXlX1kGLuUX9qYtJKrM4GVroThqZ9ySoEB5ZQ2xXnwwCC6lnw7lw+cn90Awur08/uT7VViWRe50LrN61TrnFmkc9D1kHpVEpO3UDa1btXkc79ZobWw+DvPUkYRlPSIiA9wxZMJ67T4TtavqqP8Z5b80+1n0l8A/rBv9m8LO9yIVZ6wWwCC1H78X4HeWhCqjZ64BXHGnU0GW/vTZJmOy6gvi3V/8E3/f1SAwpLM/htCmb1NFm7Nl1nyhYTRUsIyd6Ca5HfDEl1o7Blzp8/dcbwoNdcaT7ZnGmupZk2y19WNUDhCa9jyXAf80/1e/yK/djXwRXndFQZ1Lqk3Z2yZeBx3Mf7VV6ouLPgd9KotQV9Patv8HNEC349+LLfdLb9KVxtD2/7xYsvHXJLW6TCrz/NYveSef2//Jz25jVt87g8TvAp2V8FxGza9gGPS6/KmBCyt5IeLE7LZop70Fre4jaIJW/c8e5WvvAfDiZrE6ccvPheJYid/sohGK6YPLtkycav2/N0pB7/UaILA7t0XnwtHR6a9c0t8I0He9NPml4BfAv7/GfBWOI7gMvcTChR49d+JqlzBjMf8NUBPwgks9fNaFSHx/44iQUAfJDm6SM1SqCDxhPMrTdj6P++UkJjZNlKOiZ+N4/0J4zV3tTd2a8Ki/zM2qwx+OI7TzNE+TH/v32natsibvJiPJuvlBshrmstp2tvWlNXF/LlcQqJfqshLwC8B/98FXC++k2r/pdy+Y9TaXPU8wGpzR+ZPM159WPRiqTi834v5jv/HXyfkGoefn8Bd74RlzgxCSQEws3YCZsPlRCboS+UMzON8V/juTXq+sc+CEPw3Pe019RidDqM6ePf2CYGw8iCDVevE+w5XuNIgk/HaUP7E4vR+PybXHRMP5XYKxuT0c/UEb9Zd7oX64cHEpA/njQn+OmqCTTzcvfIXUp4Dc8e9kuuuTGxaqdgwtjJfRT2HbrFbNTYZXkJ6Cem/AlIbHuweewoRgWQN9bp3NJiHftqgla6MnP/i+O6E4cGVSD3Y7b4/g6d1uB8SoFu87744Q02vGH6ge7JX2F7rddI+VVRaO/vTPw7Vd5Gjp4Qd+AmLE235AxpXPmCpCQIjfrafLG5b8AcErrK4pGL3Qw3lD3xaucWY+A6WuV3v/Kq6ausfhox11f9LQOT0jF8PRTQ76adjiN7OjOrCmhdlXKUoLMZ8JSe8c827gXeex0+R/EHiUV3IWa1BL7XuJaT/IZAwtMoo59AG5z5r2o7RVS+3zb4keUnykuQlyUuSlyQvSV6SvCR5SfKS5CXJS5KXJC9J/lMS9wbqtsFv36uVBAc8t1N++OdNVIJVraQpYd8NKXTxOdh3f7+P0fT9Bny6SZOsbC/BvtfTa1ubI5wTiqX8d78y7eoQDX0vsP3qMbZB/uF/3R78ayrxyAGk7VGve3R1TcdwmVAkHb5CNXdkGm/lAm/z0AhqWEcvOEb1dKHoXLw5xBuy1Lk3jq/p20RvFzeJWala4F2Ec11/Mh+Bk9n7EgW1UEHiWmTv6TzAlxdqZYxN7Udyjqq8THf2bZ1h3cyMVwOSWaqQqr4EHyizWgFwtrto3bsFf/B6eq8BbMaXXBq9HYFPQtXE97l3vandx83wa+3JAqtGfcALz+h3b75ToPTdYVD9TDS7nzB8YUPtr5VdxjXExHT1F7aSAgPLXKNl3YkF+2oc0uihpUn+RnJqrdUok9mCy78a4bSXgYQvrPjQNnDsaAvo12sGC7b1dIZr3GK2Zg39ZG9V5HSZSGV/tX4Nrxio9gPGYOUcenyknNk18uXhKGmq4cEVfm1gVgsj02N35/1y9vBIucFAx+qSkaUUZrP7BQZp8F7518Fs9I/u42fezO4RR9lmiwoMBQqd4d0pdeJ4iUSSMNc6+0aheWMUGv9A7LTsKFTwRTUonJ1rFBujPCN4k12i39swc+nYK6zKkMjvWL1r1AlV77F55YOfhrjkJpyasrCSRyVhpjTcniWTbzscRf0gqyKekUd9Ejj1rLg8qp93KV9pTZrPpQbKT8HR5VNvwipB84LowuUZLkHR9xHRUoQcm05eSMQrBraUZ2xZdtDTh1XQa8XryDD0VlU+L50Zrv1ZrIa4xqiSk310t2qWWT691qvERX4/Dmcuu1zIYyHlTeEFSG17CpdLjw/5PKoei7PWG++MmlGrb1pSwpcBCnD7EcxHhXTM6h/pJxdJETuDiYQ3sdHl7ET06Gy1mVWvgFKW1XTAQviJNTTcyMKGOR0RJik/zNN9PMIsjg/ZRC0OvIt3nO0NipzJodSWyTg/idNXkePuoiLzqPJAQQg/d3lCWOjBYr69o4CeHD7UoDDsX8Q1eIF4oUEpr8uXri4bxafWdvRCUatMdsbMSnPt4fbuubuMmR/UNK273YFz2eHpXOTGjgGt8EYRy7Oosi1+o42RYYJIRfTBPPm9w1FV1xD8op338hTTimsrtTWhITSKGcktrlF0mL9ILS4+WGt0wfMZPu3Fml/rQFWap7ksOK7K5vV4V6XylqvHldHHEYTjbE9U3TPovrqIAnT1eo9iKM2fwlG9i/uQfY0ZMh/tbG5iWC0tg1dtoTi+bhQEquss1kVgAijNemLUXP6NlZMInHsTlYA1oiDhM0d7zpkRQ8+zte7Blqymg7WJ7iOhBh6SeWc5JerK3sGrh9spCunQWfRZQXZUewU9ub2M75IJRLyPAikefND4mJh/K962AlWXsU9HqdeHrJZCmTNlPuSbXGgRm7STiZg8BAsFVZi/oRJnmoV+08ifEzso4YtQTdLVpnQklJJ+DHCfcuR+YYTq3kBL44icZ9znU/WkUMfwUbrPAG/FJnqprdF3aUKa1iUdk9TlmTwbRC5HUsT5/tG9XYJ891p7kyZD1w+yUKkxGskZWJ48bt+hYd6rXiDQoqKYgeFcZYrtYRqM3C1eOKWBvj0sMknCGvF6o6AzmZg4konLus3ItO2Ylg1ZS2rD3WqNB76sVpAvTHlw6a4UucLvS2XYYGOfcUg4yBdSaexeMjJUtrAj2p6NztS6lBv1lnEeYs3hKHZL2wqXMla2Xc7sv6Fvztb2VtfcHVeYHFkyxipsROlen7MHmrkfHLBg+wcqLcldNVp7P98esif95FnLoF7M6z33RCfVVVpSWOq1phvb7tKwM3nv4+VdbXIylxcQzXP9K+u7oJF8Pl8ATDf7JvII89CJwiqlfqf4rla2W/MqjWiyw+QMWMPyo1Hz6nmX0Jk2CPip0w3VYCC95/krzCdCoZAbQNXaMbBcHdm3gXxerjnWy3L5Er9/Wmq8hQSg98kZ+U0fTlnNeQu2u5etU16ij1iEnaNKCjhvOrCXAVfryS6LaIwLWSQXCPmJkQ44M4qI4DQXFnG8C05jZwt4F58oh2semo3aJbS/4VBWNtdJXpK3HF3TvHej4QDWhUdhKNtypVxkW/r9mEm0WGT7Fcp1tqnJ2v2uZpcXSfvFfWTXkHIRf0bBrcD68zeYbTAcn0PjzkmyDT2CvV/aZb9cMO/UQsHbcFGBTrlHYehfYD2xMFZ0DN4A4DpSW8QhKCW3rR7w53j7g/0Z9f4C7ZNkEc/yy238PFcGsBesNAJQfGMw4xJEs5HObPS7TH9IcaYtHBMWekuBQkjCjmufA5NtIVCgiiwWJyz8GbgUm+FxS8Y2X+UPXL6QjmWahIJwjhVmO/PVKV8lheh5jPxJlDOEtlWt3+UWVSWEMWJpWVC6n4rE8axbV1AMXT/EWu9KHh7JY7W8UovXmtSRqzZM3/lRAnlsVuzmCQTf5zpz+kPjs8ZWSbNbLSChPswjIOW3veVx8A3TcxV8MJKbHMM6SSdsVyxPDGtLto3Eczm44U2p6gTKGcs2sKIB8NnwWnWchihCzAdO+QYKXq/etwmkjMmC0ql12rVKRMbj04PonLOMSGJR+xTGjV4r/bAdeeqsmGk7Ky/tzZgzpvFZF+nppj1zx76nvk393GRaO2aY/S6Xj+anbASRdXCwDTa3FGbXnXuNzymbncg7RNs9crkRkycvp7fFmVSXtlQq77ic3bH5CLNFDIISFyz2iRj7v0q7eKVAl0IxBex2imgqRdm7VsZiDFHuYwg3a5JNVaLavt6TRqZ+jaQrMDHEekU7emXQAAuJcSmY3xWvlnyu8+hKddef4JzhhLjOm5cFTektwlDhmNc9Vzt8JXGd0yMZ3jJwrJh801duCSr5HJslHRYsL1V/hCu5A+MgfAnfSR0+DeiAcc3KlQMY9t8WR/PkeopEKomijKhur1LIEvfBBFoDAgfucfVzZZoful2ukq1PY+uZN7non/Ml+nBjiGw9EUf7vt3n6ZtqMxi8GZ2RZ/2F8QvHdjwKMe7xzu8gJY48Q0yRc4LPdN2Ey+QGgyH72boLRhqprYQ64urN0/a4cgkuYWuZ8/pQ1JTqLuxHafbk3lXPxBrH9FNQo1fz4TiAsNdXFVVYbZh3X/OzGE7yVev/tVNDzKVSpP0p5WumNq19DtMA6VWSA5g7U7untNcJmzaueXBnROI1SbwEz24aj4OoIoHQwlsjwTsOHIkijFlD9qMoY8bWUf3RqFX3rxYVFIMRd0sxllWQ/qK4/Dq9ZlFJBbxvdGaOzx080s3amS5ytCMkI5yGIsjnyBUWW73+3XoFvdh94lLcvpkghblul4AHB7t/dD/cd4DdCijJRwb5yugmHGcQR3W/MNJ4aORpNoHpUHntrQh+VGnkK25LkXUDTmbUkr1y80PYU53qCTq+eSzq5tcvD+9ITB1Z9Vs0udR188bCGtp4PHEfKHig1rm8ZHrpjqWL5YJYcBlEPd/VRr6cL+IRDsgVPts7UHIpZMLY+j60MsfUALjuYNbzzgFtgBAFDkCYyw3u073Q5YLNS/rnOZj4jiC8bKt/RrZlR055bu8ghqwh5nDmz3cUNnXthetwZqSjE9nsyj4Uzqdezqe9Xo5HXq0Qt44/LUOy2WRPgqvN5Jy6vR45G22CUxaEr1w7iMkzinrZLgeAjhVdqO+cnZ2Suv1wbfj4ksTW6ylRqbXjPjzPlWte6hHEVqGsRBdYdTWa1bOmR7/TJy1eI5npSgZ7RByrSCm4ct0PRb4SzYuBqrpSdLuFModB5qg00P0qMTz+XSkJFeAyKp2TUSAz/3pm5yT/DaXlvydCbqlGXZnauTG1fXzS7zawB77vEVCrFlrD3JNWuoXao4/ZKm/6NlJEq911zUMN836gst4n2e8PZfhJ4xvBs89Wja+DfwcRphURfkA0GKBZ5ijBgGAsJuDGDTmV3nIVHqtSjkfT9Ef7p7YSforfYgpxRUjhFqi81GgFHx+gJ98Spx9/Drvk9bHFTp7I4nzdx2QyrW1aaatWlh7/W8I1qpKVjCVcNw7at2XY2lMNmIUdVZJC5BoCTX0UWBOrRfNbIOQFBtI14ECw+8DMTbaT+WpBQtV8q8UVReNbyLzwIraNH6shMvSh2mOOAx9zzGkcs266N7oczeN8/jilPLN9zRRsYURQN/SF2qyIrdcKDrE2RJ+LchR6jqfxKbbtPdN3Ia1uTDeaCcLoDE0vQ96y7mHX9rVjLzNnnxhmhAwWy0aKqZwRPueYJ9WvimMDOEz1QWCNvd/ooI26VAdnD5hC10J4F9e/jiXjVZaeh72u2mAGB9hloqMbUirbaKtsCCrSLEWF0xCGPKnhXVumzJxJTUxXRLbOwM5UFbTtMv/d9oUtfDbOxbdYqbD5+yOmuk+Pq+6Zd0Czu6Z3UyR7imFdGFzfCnZj2IeiumeamxLZgzZjB/On4o7DhcfqMjsGSwYN9SlgkJrlLij3hkDfFAR6nqjp3xTpzwDJ1bnzQGKGxgM3zC0tvqoUHt15mSvjYNl+OHaUV/EYXw6wmn4sxl2ePsrw/8l0LV/Rv+mcAyLJo8HuC5ZGKj451X16Znt1iuF9XQJ9e6qvu5w8lf1XFe1QnsAxdK5n7HTUSdkLUpu2Sp7++GbPtxO/bTY9YQN6rDAO3lyxR6rrderV4/V3RU44dhkSV+oKlM515a+Nld7zdwJ+tcG01e57As0lHMfI0OqxsdI+6y2qIDkqhULnVOW3k6fOQRe85b7+6ar1K8s+/vKf/wtQSwMEFAACAAgArYN9S2igejpNAAAAawAAABsAAAB1bml2ZXJzYWwvdW5pdmVyc2FsLnBuZy54bWyzsa/IzVEoSy0qzszPs1Uy1DNQsrfj5bIpKEoty0wtV6gAihnpGUCAkkKlrZIJErc8M6UkA6jCwNgYIZiRmpmeUWKrZG5uChfUB5oJAFBLAQIAABQAAgAIAESUV0cjtE77+wIAALAIAAAUAAAAAAAAAAEAAAAAAAAAAAB1bml2ZXJzYWwvcGxheWVyLnhtbFBLAQIAABQAAgAIAK2DfUuHb5M5aCsAALNWAAAXAAAAAAAAAAAAAAAAAC0DAAB1bml2ZXJzYWwvdW5pdmVyc2FsLnBuZ1BLAQIAABQAAgAIAK2DfUtooHo6TQAAAGsAAAAbAAAAAAAAAAEAAAAAAMouAAB1bml2ZXJzYWwvdW5pdmVyc2FsLnBuZy54bWxQSwUGAAAAAAMAAwDQAAAAUC8AAAAA"/>
  <p:tag name="ISPRING_ULTRA_SCORM_SLIDE_COUNT" val="1"/>
  <p:tag name="ISPRING_RESOURCE_FOLDER" val="C:\Users\Just\Desktop\商业计划书PPT（动态1）\"/>
  <p:tag name="ISPRING_PRESENTATION_PATH" val="C:\Users\Just\Desktop\商业计划书PPT（动态1）.pptx"/>
  <p:tag name="ISPRING_PROJECT_FOLDER_UPDATED" val="1"/>
  <p:tag name="ISPRING_SCREEN_RECS_UPDATED" val="C:\Users\Just\Desktop\商业计划书PPT（动态1）\"/>
  <p:tag name="ISPRING_UUID" val="{CD9F8488-A8F2-4DAE-9B94-3DE3829CC8F0}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C:\Users\Just\Desktop1"/>
  <p:tag name="ISPRING_PRESENTATION_TITLE" val="商业计划书PPTg"/>
  <p:tag name="ISLIDE.GUIDESSETTING" val="{&quot;Id&quot;:null,&quot;Name&quot;:&quot;适中&quot;,&quot;HeaderHeight&quot;:13.0,&quot;FooterHeight&quot;:6.0,&quot;SideMargin&quot;:4.0,&quot;TopMargin&quot;:0.0,&quot;BottomMargin&quot;:0.0,&quot;IntervalMargin&quot;:1.5,&quot;SettingType&quot;:&quot;System&quot;}"/>
  <p:tag name="COMMONDATA" val="eyJoZGlkIjoiNjhmZTAxNTE1NDc3MzE2NjZhOTk3ZDc1NjFiYzIxNDc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自定义 16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C31426"/>
      </a:accent1>
      <a:accent2>
        <a:srgbClr val="072677"/>
      </a:accent2>
      <a:accent3>
        <a:srgbClr val="49629E"/>
      </a:accent3>
      <a:accent4>
        <a:srgbClr val="3B95CD"/>
      </a:accent4>
      <a:accent5>
        <a:srgbClr val="076DD5"/>
      </a:accent5>
      <a:accent6>
        <a:srgbClr val="0C6BAC"/>
      </a:accent6>
      <a:hlink>
        <a:srgbClr val="4472C4"/>
      </a:hlink>
      <a:folHlink>
        <a:srgbClr val="BFBFBF"/>
      </a:folHlink>
    </a:clrScheme>
    <a:fontScheme name="s2vqnpj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2288E"/>
      </a:accent1>
      <a:accent2>
        <a:srgbClr val="3188FD"/>
      </a:accent2>
      <a:accent3>
        <a:srgbClr val="33ABCE"/>
      </a:accent3>
      <a:accent4>
        <a:srgbClr val="FF3F00"/>
      </a:accent4>
      <a:accent5>
        <a:srgbClr val="FF990C"/>
      </a:accent5>
      <a:accent6>
        <a:srgbClr val="B0B0B0"/>
      </a:accent6>
      <a:hlink>
        <a:srgbClr val="046DA3"/>
      </a:hlink>
      <a:folHlink>
        <a:srgbClr val="BFBFBF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65">
    <a:dk1>
      <a:srgbClr val="000000"/>
    </a:dk1>
    <a:lt1>
      <a:srgbClr val="FFFFFF"/>
    </a:lt1>
    <a:dk2>
      <a:srgbClr val="778495"/>
    </a:dk2>
    <a:lt2>
      <a:srgbClr val="F0F0F0"/>
    </a:lt2>
    <a:accent1>
      <a:srgbClr val="C31426"/>
    </a:accent1>
    <a:accent2>
      <a:srgbClr val="072677"/>
    </a:accent2>
    <a:accent3>
      <a:srgbClr val="49629E"/>
    </a:accent3>
    <a:accent4>
      <a:srgbClr val="3B95CD"/>
    </a:accent4>
    <a:accent5>
      <a:srgbClr val="076DD5"/>
    </a:accent5>
    <a:accent6>
      <a:srgbClr val="0C6BAC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宽屏</PresentationFormat>
  <Paragraphs>103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4" baseType="lpstr">
      <vt:lpstr>HY강M</vt:lpstr>
      <vt:lpstr>Open Sans</vt:lpstr>
      <vt:lpstr>等线</vt:lpstr>
      <vt:lpstr>黑体</vt:lpstr>
      <vt:lpstr>华文新魏</vt:lpstr>
      <vt:lpstr>楷体</vt:lpstr>
      <vt:lpstr>宋体</vt:lpstr>
      <vt:lpstr>微软雅黑</vt:lpstr>
      <vt:lpstr>禹卫书法行书简体</vt:lpstr>
      <vt:lpstr>Arial</vt:lpstr>
      <vt:lpstr>Arial Black</vt:lpstr>
      <vt:lpstr>Perpetua</vt:lpstr>
      <vt:lpstr>Times New Roman</vt:lpstr>
      <vt:lpstr>Wingdings</vt:lpstr>
      <vt:lpstr>Office 主题</vt:lpstr>
      <vt:lpstr>Office 主题​​</vt:lpstr>
      <vt:lpstr>PowerPoint 演示文稿</vt:lpstr>
      <vt:lpstr>PowerPoint 演示文稿</vt:lpstr>
      <vt:lpstr>招聘时间</vt:lpstr>
      <vt:lpstr>投递流程 — 获取招聘信息</vt:lpstr>
      <vt:lpstr>投递流程 — 投递简历</vt:lpstr>
      <vt:lpstr>投递流程 — 笔试、面试</vt:lpstr>
      <vt:lpstr>Java 学习路径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http://www.ypppt.com/</dc:description>
  <cp:lastModifiedBy/>
  <cp:revision>11</cp:revision>
  <dcterms:created xsi:type="dcterms:W3CDTF">2019-05-14T03:32:00Z</dcterms:created>
  <dcterms:modified xsi:type="dcterms:W3CDTF">2022-05-15T12:09:00Z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ICV">
    <vt:lpwstr>5CB13E63EFAA43629AF289FAFAF873B9</vt:lpwstr>
  </property>
</Properties>
</file>